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75" r:id="rId5"/>
    <p:sldMasterId id="2147483687" r:id="rId6"/>
    <p:sldMasterId id="2147483713" r:id="rId7"/>
  </p:sldMasterIdLst>
  <p:notesMasterIdLst>
    <p:notesMasterId r:id="rId47"/>
  </p:notesMasterIdLst>
  <p:handoutMasterIdLst>
    <p:handoutMasterId r:id="rId48"/>
  </p:handoutMasterIdLst>
  <p:sldIdLst>
    <p:sldId id="259" r:id="rId8"/>
    <p:sldId id="325" r:id="rId9"/>
    <p:sldId id="342" r:id="rId10"/>
    <p:sldId id="344" r:id="rId11"/>
    <p:sldId id="347" r:id="rId12"/>
    <p:sldId id="348" r:id="rId13"/>
    <p:sldId id="349" r:id="rId14"/>
    <p:sldId id="350" r:id="rId15"/>
    <p:sldId id="351" r:id="rId16"/>
    <p:sldId id="352" r:id="rId17"/>
    <p:sldId id="353" r:id="rId18"/>
    <p:sldId id="354" r:id="rId19"/>
    <p:sldId id="355" r:id="rId20"/>
    <p:sldId id="356" r:id="rId21"/>
    <p:sldId id="345" r:id="rId22"/>
    <p:sldId id="357" r:id="rId23"/>
    <p:sldId id="358" r:id="rId24"/>
    <p:sldId id="359" r:id="rId25"/>
    <p:sldId id="360" r:id="rId26"/>
    <p:sldId id="361" r:id="rId27"/>
    <p:sldId id="362" r:id="rId28"/>
    <p:sldId id="363" r:id="rId29"/>
    <p:sldId id="364" r:id="rId30"/>
    <p:sldId id="365" r:id="rId31"/>
    <p:sldId id="366" r:id="rId32"/>
    <p:sldId id="367" r:id="rId33"/>
    <p:sldId id="368" r:id="rId34"/>
    <p:sldId id="369" r:id="rId35"/>
    <p:sldId id="370" r:id="rId36"/>
    <p:sldId id="371" r:id="rId37"/>
    <p:sldId id="372" r:id="rId38"/>
    <p:sldId id="373" r:id="rId39"/>
    <p:sldId id="346" r:id="rId40"/>
    <p:sldId id="374" r:id="rId41"/>
    <p:sldId id="375" r:id="rId42"/>
    <p:sldId id="376" r:id="rId43"/>
    <p:sldId id="378" r:id="rId44"/>
    <p:sldId id="379" r:id="rId45"/>
    <p:sldId id="380"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resh, Anandan" initials="SA" lastIdx="3" clrIdx="0">
    <p:extLst>
      <p:ext uri="{19B8F6BF-5375-455C-9EA6-DF929625EA0E}">
        <p15:presenceInfo xmlns:p15="http://schemas.microsoft.com/office/powerpoint/2012/main" userId="S-1-5-21-2752970185-40930380-1894245210-218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BA4"/>
    <a:srgbClr val="00CAED"/>
    <a:srgbClr val="E68D41"/>
    <a:srgbClr val="BA8AC9"/>
    <a:srgbClr val="F9ED66"/>
    <a:srgbClr val="E3AAF6"/>
    <a:srgbClr val="9E849C"/>
    <a:srgbClr val="9C75A9"/>
    <a:srgbClr val="00A4B7"/>
    <a:srgbClr val="EA56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384" autoAdjust="0"/>
    <p:restoredTop sz="75797" autoAdjust="0"/>
  </p:normalViewPr>
  <p:slideViewPr>
    <p:cSldViewPr>
      <p:cViewPr varScale="1">
        <p:scale>
          <a:sx n="65" d="100"/>
          <a:sy n="65" d="100"/>
        </p:scale>
        <p:origin x="240" y="520"/>
      </p:cViewPr>
      <p:guideLst>
        <p:guide orient="horz" pos="2160"/>
        <p:guide pos="3840"/>
      </p:guideLst>
    </p:cSldViewPr>
  </p:slideViewPr>
  <p:outlineViewPr>
    <p:cViewPr>
      <p:scale>
        <a:sx n="33" d="100"/>
        <a:sy n="33" d="100"/>
      </p:scale>
      <p:origin x="0" y="45192"/>
    </p:cViewPr>
  </p:outlineViewPr>
  <p:notesTextViewPr>
    <p:cViewPr>
      <p:scale>
        <a:sx n="1" d="1"/>
        <a:sy n="1" d="1"/>
      </p:scale>
      <p:origin x="0" y="0"/>
    </p:cViewPr>
  </p:notesTextViewPr>
  <p:sorterViewPr>
    <p:cViewPr varScale="1">
      <p:scale>
        <a:sx n="100" d="100"/>
        <a:sy n="100" d="100"/>
      </p:scale>
      <p:origin x="0" y="0"/>
    </p:cViewPr>
  </p:sorterViewPr>
  <p:notesViewPr>
    <p:cSldViewPr>
      <p:cViewPr varScale="1">
        <p:scale>
          <a:sx n="53" d="100"/>
          <a:sy n="53" d="100"/>
        </p:scale>
        <p:origin x="-2856"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notesMaster" Target="notesMasters/notesMaster1.xml"/><Relationship Id="rId50" Type="http://schemas.openxmlformats.org/officeDocument/2006/relationships/presProps" Target="presProp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tableStyles" Target="tableStyles.xml"/><Relationship Id="rId5" Type="http://schemas.openxmlformats.org/officeDocument/2006/relationships/slideMaster" Target="slideMasters/slideMaster2.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handoutMaster" Target="handoutMasters/handoutMaster1.xml"/><Relationship Id="rId8" Type="http://schemas.openxmlformats.org/officeDocument/2006/relationships/slide" Target="slides/slide1.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20" Type="http://schemas.openxmlformats.org/officeDocument/2006/relationships/slide" Target="slides/slide13.xml"/><Relationship Id="rId41" Type="http://schemas.openxmlformats.org/officeDocument/2006/relationships/slide" Target="slides/slide34.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commentAuthors" Target="commentAuthor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FF9C8C7-F07E-C744-8C6F-9B7194EF2F98}" type="doc">
      <dgm:prSet loTypeId="urn:microsoft.com/office/officeart/2008/layout/VerticalCurvedList" loCatId="" qsTypeId="urn:microsoft.com/office/officeart/2005/8/quickstyle/simple1" qsCatId="simple" csTypeId="urn:microsoft.com/office/officeart/2005/8/colors/accent1_2" csCatId="accent1" phldr="1"/>
      <dgm:spPr/>
      <dgm:t>
        <a:bodyPr/>
        <a:lstStyle/>
        <a:p>
          <a:endParaRPr lang="en-GB"/>
        </a:p>
      </dgm:t>
    </dgm:pt>
    <dgm:pt modelId="{D20459F7-8EDB-1546-8AD9-1511FA559B18}">
      <dgm:prSet phldrT="[Text]" phldr="1" custT="1"/>
      <dgm:spPr>
        <a:solidFill>
          <a:schemeClr val="bg2"/>
        </a:solidFill>
        <a:ln>
          <a:solidFill>
            <a:srgbClr val="467A78"/>
          </a:solidFill>
        </a:ln>
      </dgm:spPr>
      <dgm:t>
        <a:bodyPr/>
        <a:lstStyle/>
        <a:p>
          <a:endParaRPr lang="en-GB" sz="3200" b="1" i="0">
            <a:solidFill>
              <a:srgbClr val="467A78"/>
            </a:solidFill>
            <a:latin typeface="Source Sans Pro" panose="020B0503030403020204" pitchFamily="34" charset="0"/>
            <a:ea typeface="Source Sans Pro" panose="020B0503030403020204" pitchFamily="34" charset="0"/>
          </a:endParaRPr>
        </a:p>
      </dgm:t>
    </dgm:pt>
    <dgm:pt modelId="{6AD4DE15-39B7-694A-9785-3984DED4E9B3}" type="parTrans" cxnId="{EA2CBD90-54C1-804F-AFF8-12FBBBC58B8B}">
      <dgm:prSet/>
      <dgm:spPr/>
      <dgm:t>
        <a:bodyPr/>
        <a:lstStyle/>
        <a:p>
          <a:endParaRPr lang="en-GB"/>
        </a:p>
      </dgm:t>
    </dgm:pt>
    <dgm:pt modelId="{22D27151-A620-6740-9532-EFD9BE942B3B}" type="sibTrans" cxnId="{EA2CBD90-54C1-804F-AFF8-12FBBBC58B8B}">
      <dgm:prSet/>
      <dgm:spPr>
        <a:ln>
          <a:solidFill>
            <a:srgbClr val="467A78"/>
          </a:solidFill>
        </a:ln>
      </dgm:spPr>
      <dgm:t>
        <a:bodyPr/>
        <a:lstStyle/>
        <a:p>
          <a:endParaRPr lang="en-GB"/>
        </a:p>
      </dgm:t>
    </dgm:pt>
    <dgm:pt modelId="{C17B1F6D-2C90-9640-9E16-C124D861E78D}">
      <dgm:prSet phldrT="[Text]" phldr="1" custT="1"/>
      <dgm:spPr>
        <a:solidFill>
          <a:schemeClr val="bg2"/>
        </a:solidFill>
        <a:ln>
          <a:solidFill>
            <a:srgbClr val="467A78"/>
          </a:solidFill>
        </a:ln>
      </dgm:spPr>
      <dgm:t>
        <a:bodyPr/>
        <a:lstStyle/>
        <a:p>
          <a:endParaRPr lang="en-GB" sz="3200" b="1" i="0">
            <a:solidFill>
              <a:srgbClr val="467A78"/>
            </a:solidFill>
          </a:endParaRPr>
        </a:p>
      </dgm:t>
    </dgm:pt>
    <dgm:pt modelId="{E7D27060-2D77-8F49-B1FA-F6802ABD93A8}" type="parTrans" cxnId="{F0D5C522-DF45-5F43-A5E7-5F6F6157654D}">
      <dgm:prSet/>
      <dgm:spPr/>
      <dgm:t>
        <a:bodyPr/>
        <a:lstStyle/>
        <a:p>
          <a:endParaRPr lang="en-GB"/>
        </a:p>
      </dgm:t>
    </dgm:pt>
    <dgm:pt modelId="{FEDA59C2-FD88-7F4D-8B26-DAAB11687D7E}" type="sibTrans" cxnId="{F0D5C522-DF45-5F43-A5E7-5F6F6157654D}">
      <dgm:prSet/>
      <dgm:spPr/>
      <dgm:t>
        <a:bodyPr/>
        <a:lstStyle/>
        <a:p>
          <a:endParaRPr lang="en-GB"/>
        </a:p>
      </dgm:t>
    </dgm:pt>
    <dgm:pt modelId="{FDDD6914-1A25-344F-ABD4-2375EA8E478B}">
      <dgm:prSet phldrT="[Text]" phldr="1" custT="1"/>
      <dgm:spPr>
        <a:solidFill>
          <a:schemeClr val="bg2"/>
        </a:solidFill>
        <a:ln>
          <a:solidFill>
            <a:srgbClr val="467A78"/>
          </a:solidFill>
        </a:ln>
      </dgm:spPr>
      <dgm:t>
        <a:bodyPr/>
        <a:lstStyle/>
        <a:p>
          <a:endParaRPr lang="en-GB" sz="3200" b="1" i="0">
            <a:solidFill>
              <a:srgbClr val="467A78"/>
            </a:solidFill>
          </a:endParaRPr>
        </a:p>
      </dgm:t>
    </dgm:pt>
    <dgm:pt modelId="{1AA2831D-F70C-0146-ABD7-1BC108215044}" type="parTrans" cxnId="{4C02A7A5-8E08-E94D-A0FB-3176BE4EE45D}">
      <dgm:prSet/>
      <dgm:spPr/>
      <dgm:t>
        <a:bodyPr/>
        <a:lstStyle/>
        <a:p>
          <a:endParaRPr lang="en-GB"/>
        </a:p>
      </dgm:t>
    </dgm:pt>
    <dgm:pt modelId="{9A1ACA25-B64B-8B43-833E-B5DAFEF6293B}" type="sibTrans" cxnId="{4C02A7A5-8E08-E94D-A0FB-3176BE4EE45D}">
      <dgm:prSet/>
      <dgm:spPr/>
      <dgm:t>
        <a:bodyPr/>
        <a:lstStyle/>
        <a:p>
          <a:endParaRPr lang="en-GB"/>
        </a:p>
      </dgm:t>
    </dgm:pt>
    <dgm:pt modelId="{2B10B9D8-3CD4-DF4E-92BC-739C09B8FCD2}">
      <dgm:prSet phldrT="[Text]" custT="1"/>
      <dgm:spPr>
        <a:solidFill>
          <a:schemeClr val="bg2"/>
        </a:solidFill>
        <a:ln>
          <a:solidFill>
            <a:srgbClr val="467A78"/>
          </a:solidFill>
        </a:ln>
      </dgm:spPr>
      <dgm:t>
        <a:bodyPr/>
        <a:lstStyle/>
        <a:p>
          <a:endParaRPr lang="en-GB" sz="3200" b="1" i="0">
            <a:solidFill>
              <a:srgbClr val="467A78"/>
            </a:solidFill>
          </a:endParaRPr>
        </a:p>
      </dgm:t>
    </dgm:pt>
    <dgm:pt modelId="{D933C8DA-6BB6-5742-BF2E-D0DDC3DE6E42}" type="parTrans" cxnId="{2B0DD233-5BCF-DF4A-A9DB-C605CB02ECAE}">
      <dgm:prSet/>
      <dgm:spPr/>
      <dgm:t>
        <a:bodyPr/>
        <a:lstStyle/>
        <a:p>
          <a:endParaRPr lang="en-GB"/>
        </a:p>
      </dgm:t>
    </dgm:pt>
    <dgm:pt modelId="{3C067ECB-0C01-9541-960A-41D9644379AD}" type="sibTrans" cxnId="{2B0DD233-5BCF-DF4A-A9DB-C605CB02ECAE}">
      <dgm:prSet/>
      <dgm:spPr/>
      <dgm:t>
        <a:bodyPr/>
        <a:lstStyle/>
        <a:p>
          <a:endParaRPr lang="en-GB"/>
        </a:p>
      </dgm:t>
    </dgm:pt>
    <dgm:pt modelId="{6D7A4155-1E03-174A-BFD6-8CFBC0F6DA41}" type="pres">
      <dgm:prSet presAssocID="{2FF9C8C7-F07E-C744-8C6F-9B7194EF2F98}" presName="Name0" presStyleCnt="0">
        <dgm:presLayoutVars>
          <dgm:chMax val="7"/>
          <dgm:chPref val="7"/>
          <dgm:dir/>
        </dgm:presLayoutVars>
      </dgm:prSet>
      <dgm:spPr/>
    </dgm:pt>
    <dgm:pt modelId="{E139D40D-8DA1-E041-8900-3208B94FE078}" type="pres">
      <dgm:prSet presAssocID="{2FF9C8C7-F07E-C744-8C6F-9B7194EF2F98}" presName="Name1" presStyleCnt="0"/>
      <dgm:spPr/>
    </dgm:pt>
    <dgm:pt modelId="{95077D82-7CEA-0A4B-BC97-B80103F2B779}" type="pres">
      <dgm:prSet presAssocID="{2FF9C8C7-F07E-C744-8C6F-9B7194EF2F98}" presName="cycle" presStyleCnt="0"/>
      <dgm:spPr/>
    </dgm:pt>
    <dgm:pt modelId="{71213309-973F-B54E-8D4E-DEC9F1A7E6CA}" type="pres">
      <dgm:prSet presAssocID="{2FF9C8C7-F07E-C744-8C6F-9B7194EF2F98}" presName="srcNode" presStyleLbl="node1" presStyleIdx="0" presStyleCnt="4"/>
      <dgm:spPr/>
    </dgm:pt>
    <dgm:pt modelId="{0EDD4FB7-4E29-D343-BEAB-0708B932C111}" type="pres">
      <dgm:prSet presAssocID="{2FF9C8C7-F07E-C744-8C6F-9B7194EF2F98}" presName="conn" presStyleLbl="parChTrans1D2" presStyleIdx="0" presStyleCnt="1"/>
      <dgm:spPr/>
    </dgm:pt>
    <dgm:pt modelId="{A0BB414E-75D0-504D-8852-0AD47326FA05}" type="pres">
      <dgm:prSet presAssocID="{2FF9C8C7-F07E-C744-8C6F-9B7194EF2F98}" presName="extraNode" presStyleLbl="node1" presStyleIdx="0" presStyleCnt="4"/>
      <dgm:spPr/>
    </dgm:pt>
    <dgm:pt modelId="{606F4420-4EFC-4C49-AC46-5DAE3000550E}" type="pres">
      <dgm:prSet presAssocID="{2FF9C8C7-F07E-C744-8C6F-9B7194EF2F98}" presName="dstNode" presStyleLbl="node1" presStyleIdx="0" presStyleCnt="4"/>
      <dgm:spPr/>
    </dgm:pt>
    <dgm:pt modelId="{2828C524-579B-4446-8EFB-3EAC54AB018D}" type="pres">
      <dgm:prSet presAssocID="{D20459F7-8EDB-1546-8AD9-1511FA559B18}" presName="text_1" presStyleLbl="node1" presStyleIdx="0" presStyleCnt="4">
        <dgm:presLayoutVars>
          <dgm:bulletEnabled val="1"/>
        </dgm:presLayoutVars>
      </dgm:prSet>
      <dgm:spPr/>
    </dgm:pt>
    <dgm:pt modelId="{3446FC35-B238-1749-B8D1-084A7DCC0492}" type="pres">
      <dgm:prSet presAssocID="{D20459F7-8EDB-1546-8AD9-1511FA559B18}" presName="accent_1" presStyleCnt="0"/>
      <dgm:spPr/>
    </dgm:pt>
    <dgm:pt modelId="{0DC60721-3F12-A642-80A9-2F994F023232}" type="pres">
      <dgm:prSet presAssocID="{D20459F7-8EDB-1546-8AD9-1511FA559B18}" presName="accentRepeatNode" presStyleLbl="solidFgAcc1" presStyleIdx="0" presStyleCnt="4"/>
      <dgm:spPr>
        <a:ln>
          <a:solidFill>
            <a:srgbClr val="467A78"/>
          </a:solidFill>
        </a:ln>
      </dgm:spPr>
    </dgm:pt>
    <dgm:pt modelId="{434B212F-2D07-1446-93B5-B136573474F6}" type="pres">
      <dgm:prSet presAssocID="{C17B1F6D-2C90-9640-9E16-C124D861E78D}" presName="text_2" presStyleLbl="node1" presStyleIdx="1" presStyleCnt="4">
        <dgm:presLayoutVars>
          <dgm:bulletEnabled val="1"/>
        </dgm:presLayoutVars>
      </dgm:prSet>
      <dgm:spPr/>
    </dgm:pt>
    <dgm:pt modelId="{2D2DC425-6B87-9A4E-894F-24D31223A870}" type="pres">
      <dgm:prSet presAssocID="{C17B1F6D-2C90-9640-9E16-C124D861E78D}" presName="accent_2" presStyleCnt="0"/>
      <dgm:spPr/>
    </dgm:pt>
    <dgm:pt modelId="{4158D907-41A1-0E40-BB77-3146176A25DA}" type="pres">
      <dgm:prSet presAssocID="{C17B1F6D-2C90-9640-9E16-C124D861E78D}" presName="accentRepeatNode" presStyleLbl="solidFgAcc1" presStyleIdx="1" presStyleCnt="4"/>
      <dgm:spPr>
        <a:ln>
          <a:solidFill>
            <a:srgbClr val="467A78"/>
          </a:solidFill>
        </a:ln>
      </dgm:spPr>
    </dgm:pt>
    <dgm:pt modelId="{16FBC536-F710-CB4C-9589-9B3408895722}" type="pres">
      <dgm:prSet presAssocID="{FDDD6914-1A25-344F-ABD4-2375EA8E478B}" presName="text_3" presStyleLbl="node1" presStyleIdx="2" presStyleCnt="4">
        <dgm:presLayoutVars>
          <dgm:bulletEnabled val="1"/>
        </dgm:presLayoutVars>
      </dgm:prSet>
      <dgm:spPr/>
    </dgm:pt>
    <dgm:pt modelId="{DABC475D-1F78-3F42-9D89-D77878E4ACE9}" type="pres">
      <dgm:prSet presAssocID="{FDDD6914-1A25-344F-ABD4-2375EA8E478B}" presName="accent_3" presStyleCnt="0"/>
      <dgm:spPr/>
    </dgm:pt>
    <dgm:pt modelId="{758349A3-BCA3-6748-B3FC-75A9A805E797}" type="pres">
      <dgm:prSet presAssocID="{FDDD6914-1A25-344F-ABD4-2375EA8E478B}" presName="accentRepeatNode" presStyleLbl="solidFgAcc1" presStyleIdx="2" presStyleCnt="4"/>
      <dgm:spPr>
        <a:ln>
          <a:solidFill>
            <a:srgbClr val="467A78"/>
          </a:solidFill>
        </a:ln>
      </dgm:spPr>
    </dgm:pt>
    <dgm:pt modelId="{88519641-7E92-D646-9DB6-1EA574EDB9ED}" type="pres">
      <dgm:prSet presAssocID="{2B10B9D8-3CD4-DF4E-92BC-739C09B8FCD2}" presName="text_4" presStyleLbl="node1" presStyleIdx="3" presStyleCnt="4">
        <dgm:presLayoutVars>
          <dgm:bulletEnabled val="1"/>
        </dgm:presLayoutVars>
      </dgm:prSet>
      <dgm:spPr/>
    </dgm:pt>
    <dgm:pt modelId="{5EDF6ABC-31E4-E34D-B5A1-195A9656E610}" type="pres">
      <dgm:prSet presAssocID="{2B10B9D8-3CD4-DF4E-92BC-739C09B8FCD2}" presName="accent_4" presStyleCnt="0"/>
      <dgm:spPr/>
    </dgm:pt>
    <dgm:pt modelId="{63DA9246-F746-2441-9298-2B85141C1187}" type="pres">
      <dgm:prSet presAssocID="{2B10B9D8-3CD4-DF4E-92BC-739C09B8FCD2}" presName="accentRepeatNode" presStyleLbl="solidFgAcc1" presStyleIdx="3" presStyleCnt="4"/>
      <dgm:spPr/>
    </dgm:pt>
  </dgm:ptLst>
  <dgm:cxnLst>
    <dgm:cxn modelId="{4D862415-2E07-4146-AB28-65ECFFD95EF1}" type="presOf" srcId="{2B10B9D8-3CD4-DF4E-92BC-739C09B8FCD2}" destId="{88519641-7E92-D646-9DB6-1EA574EDB9ED}" srcOrd="0" destOrd="0" presId="urn:microsoft.com/office/officeart/2008/layout/VerticalCurvedList"/>
    <dgm:cxn modelId="{F0D5C522-DF45-5F43-A5E7-5F6F6157654D}" srcId="{2FF9C8C7-F07E-C744-8C6F-9B7194EF2F98}" destId="{C17B1F6D-2C90-9640-9E16-C124D861E78D}" srcOrd="1" destOrd="0" parTransId="{E7D27060-2D77-8F49-B1FA-F6802ABD93A8}" sibTransId="{FEDA59C2-FD88-7F4D-8B26-DAAB11687D7E}"/>
    <dgm:cxn modelId="{2B0DD233-5BCF-DF4A-A9DB-C605CB02ECAE}" srcId="{2FF9C8C7-F07E-C744-8C6F-9B7194EF2F98}" destId="{2B10B9D8-3CD4-DF4E-92BC-739C09B8FCD2}" srcOrd="3" destOrd="0" parTransId="{D933C8DA-6BB6-5742-BF2E-D0DDC3DE6E42}" sibTransId="{3C067ECB-0C01-9541-960A-41D9644379AD}"/>
    <dgm:cxn modelId="{31706549-42A4-6040-A40B-E043A42926D8}" type="presOf" srcId="{2FF9C8C7-F07E-C744-8C6F-9B7194EF2F98}" destId="{6D7A4155-1E03-174A-BFD6-8CFBC0F6DA41}" srcOrd="0" destOrd="0" presId="urn:microsoft.com/office/officeart/2008/layout/VerticalCurvedList"/>
    <dgm:cxn modelId="{66F30A5A-96AB-0241-A4A5-6AEE6B39AFD7}" type="presOf" srcId="{FDDD6914-1A25-344F-ABD4-2375EA8E478B}" destId="{16FBC536-F710-CB4C-9589-9B3408895722}" srcOrd="0" destOrd="0" presId="urn:microsoft.com/office/officeart/2008/layout/VerticalCurvedList"/>
    <dgm:cxn modelId="{6062988B-6284-6B41-B7A2-C1BA03253C2F}" type="presOf" srcId="{22D27151-A620-6740-9532-EFD9BE942B3B}" destId="{0EDD4FB7-4E29-D343-BEAB-0708B932C111}" srcOrd="0" destOrd="0" presId="urn:microsoft.com/office/officeart/2008/layout/VerticalCurvedList"/>
    <dgm:cxn modelId="{EA2CBD90-54C1-804F-AFF8-12FBBBC58B8B}" srcId="{2FF9C8C7-F07E-C744-8C6F-9B7194EF2F98}" destId="{D20459F7-8EDB-1546-8AD9-1511FA559B18}" srcOrd="0" destOrd="0" parTransId="{6AD4DE15-39B7-694A-9785-3984DED4E9B3}" sibTransId="{22D27151-A620-6740-9532-EFD9BE942B3B}"/>
    <dgm:cxn modelId="{4C02A7A5-8E08-E94D-A0FB-3176BE4EE45D}" srcId="{2FF9C8C7-F07E-C744-8C6F-9B7194EF2F98}" destId="{FDDD6914-1A25-344F-ABD4-2375EA8E478B}" srcOrd="2" destOrd="0" parTransId="{1AA2831D-F70C-0146-ABD7-1BC108215044}" sibTransId="{9A1ACA25-B64B-8B43-833E-B5DAFEF6293B}"/>
    <dgm:cxn modelId="{C8AA20C7-41FD-3242-9965-B2FFB2511547}" type="presOf" srcId="{D20459F7-8EDB-1546-8AD9-1511FA559B18}" destId="{2828C524-579B-4446-8EFB-3EAC54AB018D}" srcOrd="0" destOrd="0" presId="urn:microsoft.com/office/officeart/2008/layout/VerticalCurvedList"/>
    <dgm:cxn modelId="{FE556FD7-C050-0F42-B375-F0C8EC1EE9BC}" type="presOf" srcId="{C17B1F6D-2C90-9640-9E16-C124D861E78D}" destId="{434B212F-2D07-1446-93B5-B136573474F6}" srcOrd="0" destOrd="0" presId="urn:microsoft.com/office/officeart/2008/layout/VerticalCurvedList"/>
    <dgm:cxn modelId="{BAE0DAFF-EE82-DB4B-930B-A3C8D2F44799}" type="presParOf" srcId="{6D7A4155-1E03-174A-BFD6-8CFBC0F6DA41}" destId="{E139D40D-8DA1-E041-8900-3208B94FE078}" srcOrd="0" destOrd="0" presId="urn:microsoft.com/office/officeart/2008/layout/VerticalCurvedList"/>
    <dgm:cxn modelId="{1AF79B4F-9E88-9540-825B-15E4E2C269C3}" type="presParOf" srcId="{E139D40D-8DA1-E041-8900-3208B94FE078}" destId="{95077D82-7CEA-0A4B-BC97-B80103F2B779}" srcOrd="0" destOrd="0" presId="urn:microsoft.com/office/officeart/2008/layout/VerticalCurvedList"/>
    <dgm:cxn modelId="{A157E8DD-731F-7F40-A0BB-2BE6EBE5DA42}" type="presParOf" srcId="{95077D82-7CEA-0A4B-BC97-B80103F2B779}" destId="{71213309-973F-B54E-8D4E-DEC9F1A7E6CA}" srcOrd="0" destOrd="0" presId="urn:microsoft.com/office/officeart/2008/layout/VerticalCurvedList"/>
    <dgm:cxn modelId="{80336EBA-8D0C-AC46-911F-1EF1DFC61989}" type="presParOf" srcId="{95077D82-7CEA-0A4B-BC97-B80103F2B779}" destId="{0EDD4FB7-4E29-D343-BEAB-0708B932C111}" srcOrd="1" destOrd="0" presId="urn:microsoft.com/office/officeart/2008/layout/VerticalCurvedList"/>
    <dgm:cxn modelId="{B527E33E-0AE8-F643-98E1-AB66DBD194D1}" type="presParOf" srcId="{95077D82-7CEA-0A4B-BC97-B80103F2B779}" destId="{A0BB414E-75D0-504D-8852-0AD47326FA05}" srcOrd="2" destOrd="0" presId="urn:microsoft.com/office/officeart/2008/layout/VerticalCurvedList"/>
    <dgm:cxn modelId="{82140820-53BA-304C-8C07-FB43725EA927}" type="presParOf" srcId="{95077D82-7CEA-0A4B-BC97-B80103F2B779}" destId="{606F4420-4EFC-4C49-AC46-5DAE3000550E}" srcOrd="3" destOrd="0" presId="urn:microsoft.com/office/officeart/2008/layout/VerticalCurvedList"/>
    <dgm:cxn modelId="{80CE4AE2-9224-C840-8E44-7CD3814DC08A}" type="presParOf" srcId="{E139D40D-8DA1-E041-8900-3208B94FE078}" destId="{2828C524-579B-4446-8EFB-3EAC54AB018D}" srcOrd="1" destOrd="0" presId="urn:microsoft.com/office/officeart/2008/layout/VerticalCurvedList"/>
    <dgm:cxn modelId="{E87FE0C4-9C08-594E-A2CB-579A42586DCC}" type="presParOf" srcId="{E139D40D-8DA1-E041-8900-3208B94FE078}" destId="{3446FC35-B238-1749-B8D1-084A7DCC0492}" srcOrd="2" destOrd="0" presId="urn:microsoft.com/office/officeart/2008/layout/VerticalCurvedList"/>
    <dgm:cxn modelId="{186F1741-1F5D-7945-957C-7FCC1EA97578}" type="presParOf" srcId="{3446FC35-B238-1749-B8D1-084A7DCC0492}" destId="{0DC60721-3F12-A642-80A9-2F994F023232}" srcOrd="0" destOrd="0" presId="urn:microsoft.com/office/officeart/2008/layout/VerticalCurvedList"/>
    <dgm:cxn modelId="{849217ED-F9D4-F24B-800E-4E81FD039B3B}" type="presParOf" srcId="{E139D40D-8DA1-E041-8900-3208B94FE078}" destId="{434B212F-2D07-1446-93B5-B136573474F6}" srcOrd="3" destOrd="0" presId="urn:microsoft.com/office/officeart/2008/layout/VerticalCurvedList"/>
    <dgm:cxn modelId="{A212EE39-F352-E94F-B840-0706EDE09C18}" type="presParOf" srcId="{E139D40D-8DA1-E041-8900-3208B94FE078}" destId="{2D2DC425-6B87-9A4E-894F-24D31223A870}" srcOrd="4" destOrd="0" presId="urn:microsoft.com/office/officeart/2008/layout/VerticalCurvedList"/>
    <dgm:cxn modelId="{8BB3DD6D-E28D-3E41-B20C-140BAE58A8B9}" type="presParOf" srcId="{2D2DC425-6B87-9A4E-894F-24D31223A870}" destId="{4158D907-41A1-0E40-BB77-3146176A25DA}" srcOrd="0" destOrd="0" presId="urn:microsoft.com/office/officeart/2008/layout/VerticalCurvedList"/>
    <dgm:cxn modelId="{C9F494FA-E283-F841-A8DC-4C4B829CA4E6}" type="presParOf" srcId="{E139D40D-8DA1-E041-8900-3208B94FE078}" destId="{16FBC536-F710-CB4C-9589-9B3408895722}" srcOrd="5" destOrd="0" presId="urn:microsoft.com/office/officeart/2008/layout/VerticalCurvedList"/>
    <dgm:cxn modelId="{C74C2FDE-A305-BE49-981D-C575FBFEC599}" type="presParOf" srcId="{E139D40D-8DA1-E041-8900-3208B94FE078}" destId="{DABC475D-1F78-3F42-9D89-D77878E4ACE9}" srcOrd="6" destOrd="0" presId="urn:microsoft.com/office/officeart/2008/layout/VerticalCurvedList"/>
    <dgm:cxn modelId="{E7DB4C95-E697-0B47-B202-3551EC3B859A}" type="presParOf" srcId="{DABC475D-1F78-3F42-9D89-D77878E4ACE9}" destId="{758349A3-BCA3-6748-B3FC-75A9A805E797}" srcOrd="0" destOrd="0" presId="urn:microsoft.com/office/officeart/2008/layout/VerticalCurvedList"/>
    <dgm:cxn modelId="{10450E59-F893-E043-B3BC-6C96586BAAF9}" type="presParOf" srcId="{E139D40D-8DA1-E041-8900-3208B94FE078}" destId="{88519641-7E92-D646-9DB6-1EA574EDB9ED}" srcOrd="7" destOrd="0" presId="urn:microsoft.com/office/officeart/2008/layout/VerticalCurvedList"/>
    <dgm:cxn modelId="{E49ADC9A-D0EF-6447-82F8-ABF424C9C47B}" type="presParOf" srcId="{E139D40D-8DA1-E041-8900-3208B94FE078}" destId="{5EDF6ABC-31E4-E34D-B5A1-195A9656E610}" srcOrd="8" destOrd="0" presId="urn:microsoft.com/office/officeart/2008/layout/VerticalCurvedList"/>
    <dgm:cxn modelId="{9B71E8BE-D445-2943-818D-8E80302D0620}" type="presParOf" srcId="{5EDF6ABC-31E4-E34D-B5A1-195A9656E610}" destId="{63DA9246-F746-2441-9298-2B85141C1187}"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FF9C8C7-F07E-C744-8C6F-9B7194EF2F98}" type="doc">
      <dgm:prSet loTypeId="urn:microsoft.com/office/officeart/2008/layout/VerticalCurvedList" loCatId="" qsTypeId="urn:microsoft.com/office/officeart/2005/8/quickstyle/simple1" qsCatId="simple" csTypeId="urn:microsoft.com/office/officeart/2005/8/colors/accent1_2" csCatId="accent1" phldr="1"/>
      <dgm:spPr/>
      <dgm:t>
        <a:bodyPr/>
        <a:lstStyle/>
        <a:p>
          <a:endParaRPr lang="en-GB"/>
        </a:p>
      </dgm:t>
    </dgm:pt>
    <dgm:pt modelId="{D20459F7-8EDB-1546-8AD9-1511FA559B18}">
      <dgm:prSet phldrT="[Text]" custT="1"/>
      <dgm:spPr>
        <a:solidFill>
          <a:schemeClr val="bg2"/>
        </a:solidFill>
        <a:ln>
          <a:solidFill>
            <a:srgbClr val="467A78"/>
          </a:solidFill>
        </a:ln>
      </dgm:spPr>
      <dgm:t>
        <a:bodyPr anchor="ctr"/>
        <a:lstStyle/>
        <a:p>
          <a:pPr>
            <a:spcBef>
              <a:spcPts val="1200"/>
            </a:spcBef>
            <a:spcAft>
              <a:spcPts val="576"/>
            </a:spcAft>
          </a:pPr>
          <a:r>
            <a:rPr lang="en-GB" sz="2800" b="1" i="0" dirty="0">
              <a:solidFill>
                <a:srgbClr val="467A78"/>
              </a:solidFill>
              <a:latin typeface="Source Sans Pro" panose="020B0503030403020204" pitchFamily="34" charset="0"/>
              <a:ea typeface="Source Sans Pro" panose="020B0503030403020204" pitchFamily="34" charset="0"/>
            </a:rPr>
            <a:t>What is digital marketing strategy</a:t>
          </a:r>
        </a:p>
      </dgm:t>
    </dgm:pt>
    <dgm:pt modelId="{6AD4DE15-39B7-694A-9785-3984DED4E9B3}" type="parTrans" cxnId="{EA2CBD90-54C1-804F-AFF8-12FBBBC58B8B}">
      <dgm:prSet/>
      <dgm:spPr/>
      <dgm:t>
        <a:bodyPr/>
        <a:lstStyle/>
        <a:p>
          <a:endParaRPr lang="en-GB"/>
        </a:p>
      </dgm:t>
    </dgm:pt>
    <dgm:pt modelId="{22D27151-A620-6740-9532-EFD9BE942B3B}" type="sibTrans" cxnId="{EA2CBD90-54C1-804F-AFF8-12FBBBC58B8B}">
      <dgm:prSet/>
      <dgm:spPr>
        <a:ln>
          <a:solidFill>
            <a:srgbClr val="467A78"/>
          </a:solidFill>
        </a:ln>
      </dgm:spPr>
      <dgm:t>
        <a:bodyPr/>
        <a:lstStyle/>
        <a:p>
          <a:endParaRPr lang="en-GB"/>
        </a:p>
      </dgm:t>
    </dgm:pt>
    <dgm:pt modelId="{C17B1F6D-2C90-9640-9E16-C124D861E78D}">
      <dgm:prSet phldrT="[Text]" custT="1"/>
      <dgm:spPr>
        <a:solidFill>
          <a:schemeClr val="bg2"/>
        </a:solidFill>
        <a:ln>
          <a:solidFill>
            <a:srgbClr val="467A78"/>
          </a:solidFill>
        </a:ln>
      </dgm:spPr>
      <dgm:t>
        <a:bodyPr anchor="ctr"/>
        <a:lstStyle/>
        <a:p>
          <a:pPr marL="0" lvl="0" algn="l" defTabSz="1244600">
            <a:lnSpc>
              <a:spcPct val="90000"/>
            </a:lnSpc>
            <a:spcBef>
              <a:spcPct val="0"/>
            </a:spcBef>
            <a:spcAft>
              <a:spcPct val="35000"/>
            </a:spcAft>
            <a:buNone/>
          </a:pPr>
          <a:r>
            <a:rPr lang="en-GB" sz="2800" b="1" i="0" kern="1200" dirty="0">
              <a:solidFill>
                <a:srgbClr val="467A78"/>
              </a:solidFill>
            </a:rPr>
            <a:t>Why digital transformation and strategy? (p.141)</a:t>
          </a:r>
        </a:p>
      </dgm:t>
    </dgm:pt>
    <dgm:pt modelId="{E7D27060-2D77-8F49-B1FA-F6802ABD93A8}" type="parTrans" cxnId="{F0D5C522-DF45-5F43-A5E7-5F6F6157654D}">
      <dgm:prSet/>
      <dgm:spPr/>
      <dgm:t>
        <a:bodyPr/>
        <a:lstStyle/>
        <a:p>
          <a:endParaRPr lang="en-GB"/>
        </a:p>
      </dgm:t>
    </dgm:pt>
    <dgm:pt modelId="{FEDA59C2-FD88-7F4D-8B26-DAAB11687D7E}" type="sibTrans" cxnId="{F0D5C522-DF45-5F43-A5E7-5F6F6157654D}">
      <dgm:prSet/>
      <dgm:spPr/>
      <dgm:t>
        <a:bodyPr/>
        <a:lstStyle/>
        <a:p>
          <a:endParaRPr lang="en-GB"/>
        </a:p>
      </dgm:t>
    </dgm:pt>
    <dgm:pt modelId="{328EB678-0277-3F41-914E-4FB3C1CD22A3}">
      <dgm:prSet custT="1"/>
      <dgm:spPr/>
      <dgm:t>
        <a:bodyPr anchor="ctr"/>
        <a:lstStyle/>
        <a:p>
          <a:pPr>
            <a:spcBef>
              <a:spcPct val="0"/>
            </a:spcBef>
            <a:spcAft>
              <a:spcPct val="15000"/>
            </a:spcAft>
          </a:pPr>
          <a:r>
            <a:rPr lang="en-GB" sz="2400" b="0" i="0" dirty="0">
              <a:solidFill>
                <a:srgbClr val="467A78"/>
              </a:solidFill>
              <a:latin typeface="Source Sans Pro" panose="020B0503030403020204" pitchFamily="34" charset="0"/>
              <a:ea typeface="Source Sans Pro" panose="020B0503030403020204" pitchFamily="34" charset="0"/>
            </a:rPr>
            <a:t>Digital marketing strategy as a channel marketing strategy (p.138)</a:t>
          </a:r>
        </a:p>
      </dgm:t>
    </dgm:pt>
    <dgm:pt modelId="{8F0EF6A3-6C5D-2C47-B191-C94AFBF43A9B}" type="parTrans" cxnId="{B1FF1596-B2ED-B34C-8F60-8472A612BB0B}">
      <dgm:prSet/>
      <dgm:spPr/>
      <dgm:t>
        <a:bodyPr/>
        <a:lstStyle/>
        <a:p>
          <a:endParaRPr lang="en-GB"/>
        </a:p>
      </dgm:t>
    </dgm:pt>
    <dgm:pt modelId="{FBD67A3A-8C34-B74B-84E6-578A0DE47864}" type="sibTrans" cxnId="{B1FF1596-B2ED-B34C-8F60-8472A612BB0B}">
      <dgm:prSet/>
      <dgm:spPr/>
      <dgm:t>
        <a:bodyPr/>
        <a:lstStyle/>
        <a:p>
          <a:endParaRPr lang="en-GB"/>
        </a:p>
      </dgm:t>
    </dgm:pt>
    <dgm:pt modelId="{88C19B29-8AEB-464E-A070-5E208DAC862A}">
      <dgm:prSet custT="1"/>
      <dgm:spPr/>
      <dgm:t>
        <a:bodyPr anchor="ctr"/>
        <a:lstStyle/>
        <a:p>
          <a:pPr>
            <a:spcBef>
              <a:spcPct val="0"/>
            </a:spcBef>
            <a:spcAft>
              <a:spcPct val="15000"/>
            </a:spcAft>
          </a:pPr>
          <a:r>
            <a:rPr lang="en-GB" sz="2400" b="0" i="0" dirty="0">
              <a:solidFill>
                <a:srgbClr val="467A78"/>
              </a:solidFill>
              <a:latin typeface="Source Sans Pro" panose="020B0503030403020204" pitchFamily="34" charset="0"/>
              <a:ea typeface="Source Sans Pro" panose="020B0503030403020204" pitchFamily="34" charset="0"/>
            </a:rPr>
            <a:t>Which digital marketing activities (p.139)</a:t>
          </a:r>
        </a:p>
      </dgm:t>
    </dgm:pt>
    <dgm:pt modelId="{7EF0A631-30CE-E142-A258-C38265744854}" type="parTrans" cxnId="{1DE3CD51-85FA-9B48-8F19-79810B142ACC}">
      <dgm:prSet/>
      <dgm:spPr/>
      <dgm:t>
        <a:bodyPr/>
        <a:lstStyle/>
        <a:p>
          <a:endParaRPr lang="en-GB"/>
        </a:p>
      </dgm:t>
    </dgm:pt>
    <dgm:pt modelId="{4787F42F-21E9-2E46-A4DC-A4FC783751FF}" type="sibTrans" cxnId="{1DE3CD51-85FA-9B48-8F19-79810B142ACC}">
      <dgm:prSet/>
      <dgm:spPr/>
      <dgm:t>
        <a:bodyPr/>
        <a:lstStyle/>
        <a:p>
          <a:endParaRPr lang="en-GB"/>
        </a:p>
      </dgm:t>
    </dgm:pt>
    <dgm:pt modelId="{A75C7730-FBD8-F04B-9A4F-FDED5C212B89}">
      <dgm:prSet phldrT="[Text]" custT="1"/>
      <dgm:spPr>
        <a:solidFill>
          <a:schemeClr val="bg2"/>
        </a:solidFill>
        <a:ln>
          <a:solidFill>
            <a:srgbClr val="467A78"/>
          </a:solidFill>
        </a:ln>
      </dgm:spPr>
      <dgm:t>
        <a:bodyPr anchor="ctr"/>
        <a:lstStyle/>
        <a:p>
          <a:pPr marL="228600" lvl="1" indent="-228600" algn="l" defTabSz="1066800">
            <a:lnSpc>
              <a:spcPct val="90000"/>
            </a:lnSpc>
            <a:spcBef>
              <a:spcPct val="0"/>
            </a:spcBef>
            <a:spcAft>
              <a:spcPct val="15000"/>
            </a:spcAft>
            <a:buChar char="•"/>
          </a:pPr>
          <a:r>
            <a:rPr lang="en-GB" sz="2400" b="0" i="0" kern="1200" dirty="0">
              <a:solidFill>
                <a:srgbClr val="467A78"/>
              </a:solidFill>
              <a:latin typeface="Source Sans Pro" panose="020B0503030403020204" pitchFamily="34" charset="0"/>
              <a:ea typeface="Source Sans Pro" panose="020B0503030403020204" pitchFamily="34" charset="0"/>
              <a:cs typeface="+mn-cs"/>
            </a:rPr>
            <a:t>Define digital transformation</a:t>
          </a:r>
        </a:p>
      </dgm:t>
    </dgm:pt>
    <dgm:pt modelId="{91DAF647-239A-814E-A91E-C76ACA72D5A4}" type="parTrans" cxnId="{3E212741-FDE2-1A4E-8A1A-1F035E214896}">
      <dgm:prSet/>
      <dgm:spPr/>
      <dgm:t>
        <a:bodyPr/>
        <a:lstStyle/>
        <a:p>
          <a:endParaRPr lang="en-GB"/>
        </a:p>
      </dgm:t>
    </dgm:pt>
    <dgm:pt modelId="{912C756D-A057-CD45-AD54-6CBB3336F72C}" type="sibTrans" cxnId="{3E212741-FDE2-1A4E-8A1A-1F035E214896}">
      <dgm:prSet/>
      <dgm:spPr/>
      <dgm:t>
        <a:bodyPr/>
        <a:lstStyle/>
        <a:p>
          <a:endParaRPr lang="en-GB"/>
        </a:p>
      </dgm:t>
    </dgm:pt>
    <dgm:pt modelId="{CC17F005-12EC-FD46-BD09-DFE2CBDA137D}">
      <dgm:prSet phldrT="[Text]" custT="1"/>
      <dgm:spPr>
        <a:solidFill>
          <a:schemeClr val="bg2"/>
        </a:solidFill>
        <a:ln>
          <a:solidFill>
            <a:srgbClr val="467A78"/>
          </a:solidFill>
        </a:ln>
      </dgm:spPr>
      <dgm:t>
        <a:bodyPr anchor="ctr"/>
        <a:lstStyle/>
        <a:p>
          <a:pPr marL="228600" lvl="1" indent="-228600" algn="l" defTabSz="1066800">
            <a:lnSpc>
              <a:spcPct val="90000"/>
            </a:lnSpc>
            <a:spcBef>
              <a:spcPct val="0"/>
            </a:spcBef>
            <a:spcAft>
              <a:spcPct val="15000"/>
            </a:spcAft>
            <a:buChar char="•"/>
          </a:pPr>
          <a:r>
            <a:rPr lang="en-GB" sz="2400" b="0" i="0" kern="1200" dirty="0">
              <a:solidFill>
                <a:srgbClr val="467A78"/>
              </a:solidFill>
              <a:latin typeface="Source Sans Pro" panose="020B0503030403020204" pitchFamily="34" charset="0"/>
              <a:ea typeface="Source Sans Pro" panose="020B0503030403020204" pitchFamily="34" charset="0"/>
              <a:cs typeface="+mn-cs"/>
            </a:rPr>
            <a:t>Digital marketing plan: roles, challenges, benefits</a:t>
          </a:r>
        </a:p>
      </dgm:t>
    </dgm:pt>
    <dgm:pt modelId="{416AF59D-321C-3B41-A7DF-D5D009FF6570}" type="parTrans" cxnId="{8145296A-9F2F-574A-8B5E-66598BE24363}">
      <dgm:prSet/>
      <dgm:spPr/>
      <dgm:t>
        <a:bodyPr/>
        <a:lstStyle/>
        <a:p>
          <a:endParaRPr lang="en-GB"/>
        </a:p>
      </dgm:t>
    </dgm:pt>
    <dgm:pt modelId="{C85EC879-6A97-E94E-9EE7-245A790FE200}" type="sibTrans" cxnId="{8145296A-9F2F-574A-8B5E-66598BE24363}">
      <dgm:prSet/>
      <dgm:spPr/>
      <dgm:t>
        <a:bodyPr/>
        <a:lstStyle/>
        <a:p>
          <a:endParaRPr lang="en-GB"/>
        </a:p>
      </dgm:t>
    </dgm:pt>
    <dgm:pt modelId="{6D7A4155-1E03-174A-BFD6-8CFBC0F6DA41}" type="pres">
      <dgm:prSet presAssocID="{2FF9C8C7-F07E-C744-8C6F-9B7194EF2F98}" presName="Name0" presStyleCnt="0">
        <dgm:presLayoutVars>
          <dgm:chMax val="7"/>
          <dgm:chPref val="7"/>
          <dgm:dir/>
        </dgm:presLayoutVars>
      </dgm:prSet>
      <dgm:spPr/>
    </dgm:pt>
    <dgm:pt modelId="{E139D40D-8DA1-E041-8900-3208B94FE078}" type="pres">
      <dgm:prSet presAssocID="{2FF9C8C7-F07E-C744-8C6F-9B7194EF2F98}" presName="Name1" presStyleCnt="0"/>
      <dgm:spPr/>
    </dgm:pt>
    <dgm:pt modelId="{95077D82-7CEA-0A4B-BC97-B80103F2B779}" type="pres">
      <dgm:prSet presAssocID="{2FF9C8C7-F07E-C744-8C6F-9B7194EF2F98}" presName="cycle" presStyleCnt="0"/>
      <dgm:spPr/>
    </dgm:pt>
    <dgm:pt modelId="{71213309-973F-B54E-8D4E-DEC9F1A7E6CA}" type="pres">
      <dgm:prSet presAssocID="{2FF9C8C7-F07E-C744-8C6F-9B7194EF2F98}" presName="srcNode" presStyleLbl="node1" presStyleIdx="0" presStyleCnt="2"/>
      <dgm:spPr/>
    </dgm:pt>
    <dgm:pt modelId="{0EDD4FB7-4E29-D343-BEAB-0708B932C111}" type="pres">
      <dgm:prSet presAssocID="{2FF9C8C7-F07E-C744-8C6F-9B7194EF2F98}" presName="conn" presStyleLbl="parChTrans1D2" presStyleIdx="0" presStyleCnt="1"/>
      <dgm:spPr/>
    </dgm:pt>
    <dgm:pt modelId="{A0BB414E-75D0-504D-8852-0AD47326FA05}" type="pres">
      <dgm:prSet presAssocID="{2FF9C8C7-F07E-C744-8C6F-9B7194EF2F98}" presName="extraNode" presStyleLbl="node1" presStyleIdx="0" presStyleCnt="2"/>
      <dgm:spPr/>
    </dgm:pt>
    <dgm:pt modelId="{606F4420-4EFC-4C49-AC46-5DAE3000550E}" type="pres">
      <dgm:prSet presAssocID="{2FF9C8C7-F07E-C744-8C6F-9B7194EF2F98}" presName="dstNode" presStyleLbl="node1" presStyleIdx="0" presStyleCnt="2"/>
      <dgm:spPr/>
    </dgm:pt>
    <dgm:pt modelId="{2828C524-579B-4446-8EFB-3EAC54AB018D}" type="pres">
      <dgm:prSet presAssocID="{D20459F7-8EDB-1546-8AD9-1511FA559B18}" presName="text_1" presStyleLbl="node1" presStyleIdx="0" presStyleCnt="2" custScaleY="142914" custLinFactNeighborY="-9360">
        <dgm:presLayoutVars>
          <dgm:bulletEnabled val="1"/>
        </dgm:presLayoutVars>
      </dgm:prSet>
      <dgm:spPr/>
    </dgm:pt>
    <dgm:pt modelId="{3446FC35-B238-1749-B8D1-084A7DCC0492}" type="pres">
      <dgm:prSet presAssocID="{D20459F7-8EDB-1546-8AD9-1511FA559B18}" presName="accent_1" presStyleCnt="0"/>
      <dgm:spPr/>
    </dgm:pt>
    <dgm:pt modelId="{0DC60721-3F12-A642-80A9-2F994F023232}" type="pres">
      <dgm:prSet presAssocID="{D20459F7-8EDB-1546-8AD9-1511FA559B18}" presName="accentRepeatNode" presStyleLbl="solidFgAcc1" presStyleIdx="0" presStyleCnt="2" custLinFactNeighborY="-7480"/>
      <dgm:spPr>
        <a:ln>
          <a:solidFill>
            <a:srgbClr val="467A78"/>
          </a:solidFill>
        </a:ln>
      </dgm:spPr>
    </dgm:pt>
    <dgm:pt modelId="{434B212F-2D07-1446-93B5-B136573474F6}" type="pres">
      <dgm:prSet presAssocID="{C17B1F6D-2C90-9640-9E16-C124D861E78D}" presName="text_2" presStyleLbl="node1" presStyleIdx="1" presStyleCnt="2" custScaleY="135536" custLinFactNeighborY="3744">
        <dgm:presLayoutVars>
          <dgm:bulletEnabled val="1"/>
        </dgm:presLayoutVars>
      </dgm:prSet>
      <dgm:spPr/>
    </dgm:pt>
    <dgm:pt modelId="{2D2DC425-6B87-9A4E-894F-24D31223A870}" type="pres">
      <dgm:prSet presAssocID="{C17B1F6D-2C90-9640-9E16-C124D861E78D}" presName="accent_2" presStyleCnt="0"/>
      <dgm:spPr/>
    </dgm:pt>
    <dgm:pt modelId="{4158D907-41A1-0E40-BB77-3146176A25DA}" type="pres">
      <dgm:prSet presAssocID="{C17B1F6D-2C90-9640-9E16-C124D861E78D}" presName="accentRepeatNode" presStyleLbl="solidFgAcc1" presStyleIdx="1" presStyleCnt="2" custLinFactNeighborY="2992"/>
      <dgm:spPr>
        <a:ln>
          <a:solidFill>
            <a:srgbClr val="467A78"/>
          </a:solidFill>
        </a:ln>
      </dgm:spPr>
    </dgm:pt>
  </dgm:ptLst>
  <dgm:cxnLst>
    <dgm:cxn modelId="{BD03D421-35C2-5F40-ACD4-3B704E39D563}" type="presOf" srcId="{FBD67A3A-8C34-B74B-84E6-578A0DE47864}" destId="{0EDD4FB7-4E29-D343-BEAB-0708B932C111}" srcOrd="0" destOrd="0" presId="urn:microsoft.com/office/officeart/2008/layout/VerticalCurvedList"/>
    <dgm:cxn modelId="{F0D5C522-DF45-5F43-A5E7-5F6F6157654D}" srcId="{2FF9C8C7-F07E-C744-8C6F-9B7194EF2F98}" destId="{C17B1F6D-2C90-9640-9E16-C124D861E78D}" srcOrd="1" destOrd="0" parTransId="{E7D27060-2D77-8F49-B1FA-F6802ABD93A8}" sibTransId="{FEDA59C2-FD88-7F4D-8B26-DAAB11687D7E}"/>
    <dgm:cxn modelId="{3E212741-FDE2-1A4E-8A1A-1F035E214896}" srcId="{C17B1F6D-2C90-9640-9E16-C124D861E78D}" destId="{A75C7730-FBD8-F04B-9A4F-FDED5C212B89}" srcOrd="0" destOrd="0" parTransId="{91DAF647-239A-814E-A91E-C76ACA72D5A4}" sibTransId="{912C756D-A057-CD45-AD54-6CBB3336F72C}"/>
    <dgm:cxn modelId="{31706549-42A4-6040-A40B-E043A42926D8}" type="presOf" srcId="{2FF9C8C7-F07E-C744-8C6F-9B7194EF2F98}" destId="{6D7A4155-1E03-174A-BFD6-8CFBC0F6DA41}" srcOrd="0" destOrd="0" presId="urn:microsoft.com/office/officeart/2008/layout/VerticalCurvedList"/>
    <dgm:cxn modelId="{8145296A-9F2F-574A-8B5E-66598BE24363}" srcId="{C17B1F6D-2C90-9640-9E16-C124D861E78D}" destId="{CC17F005-12EC-FD46-BD09-DFE2CBDA137D}" srcOrd="1" destOrd="0" parTransId="{416AF59D-321C-3B41-A7DF-D5D009FF6570}" sibTransId="{C85EC879-6A97-E94E-9EE7-245A790FE200}"/>
    <dgm:cxn modelId="{1DE3CD51-85FA-9B48-8F19-79810B142ACC}" srcId="{D20459F7-8EDB-1546-8AD9-1511FA559B18}" destId="{88C19B29-8AEB-464E-A070-5E208DAC862A}" srcOrd="1" destOrd="0" parTransId="{7EF0A631-30CE-E142-A258-C38265744854}" sibTransId="{4787F42F-21E9-2E46-A4DC-A4FC783751FF}"/>
    <dgm:cxn modelId="{EA2CBD90-54C1-804F-AFF8-12FBBBC58B8B}" srcId="{2FF9C8C7-F07E-C744-8C6F-9B7194EF2F98}" destId="{D20459F7-8EDB-1546-8AD9-1511FA559B18}" srcOrd="0" destOrd="0" parTransId="{6AD4DE15-39B7-694A-9785-3984DED4E9B3}" sibTransId="{22D27151-A620-6740-9532-EFD9BE942B3B}"/>
    <dgm:cxn modelId="{B1FF1596-B2ED-B34C-8F60-8472A612BB0B}" srcId="{D20459F7-8EDB-1546-8AD9-1511FA559B18}" destId="{328EB678-0277-3F41-914E-4FB3C1CD22A3}" srcOrd="0" destOrd="0" parTransId="{8F0EF6A3-6C5D-2C47-B191-C94AFBF43A9B}" sibTransId="{FBD67A3A-8C34-B74B-84E6-578A0DE47864}"/>
    <dgm:cxn modelId="{4BF26B9C-6B4C-6B46-9DA9-57C2B5E8E4EE}" type="presOf" srcId="{CC17F005-12EC-FD46-BD09-DFE2CBDA137D}" destId="{434B212F-2D07-1446-93B5-B136573474F6}" srcOrd="0" destOrd="2" presId="urn:microsoft.com/office/officeart/2008/layout/VerticalCurvedList"/>
    <dgm:cxn modelId="{19A851B4-1CE7-C64F-8D97-276079561FDF}" type="presOf" srcId="{88C19B29-8AEB-464E-A070-5E208DAC862A}" destId="{2828C524-579B-4446-8EFB-3EAC54AB018D}" srcOrd="0" destOrd="2" presId="urn:microsoft.com/office/officeart/2008/layout/VerticalCurvedList"/>
    <dgm:cxn modelId="{C7CA19B9-BAE6-7949-85B2-57D28053581D}" type="presOf" srcId="{328EB678-0277-3F41-914E-4FB3C1CD22A3}" destId="{2828C524-579B-4446-8EFB-3EAC54AB018D}" srcOrd="0" destOrd="1" presId="urn:microsoft.com/office/officeart/2008/layout/VerticalCurvedList"/>
    <dgm:cxn modelId="{C8AA20C7-41FD-3242-9965-B2FFB2511547}" type="presOf" srcId="{D20459F7-8EDB-1546-8AD9-1511FA559B18}" destId="{2828C524-579B-4446-8EFB-3EAC54AB018D}" srcOrd="0" destOrd="0" presId="urn:microsoft.com/office/officeart/2008/layout/VerticalCurvedList"/>
    <dgm:cxn modelId="{FE556FD7-C050-0F42-B375-F0C8EC1EE9BC}" type="presOf" srcId="{C17B1F6D-2C90-9640-9E16-C124D861E78D}" destId="{434B212F-2D07-1446-93B5-B136573474F6}" srcOrd="0" destOrd="0" presId="urn:microsoft.com/office/officeart/2008/layout/VerticalCurvedList"/>
    <dgm:cxn modelId="{35FC1BFF-1127-EA4C-B788-7CA346ADBE06}" type="presOf" srcId="{A75C7730-FBD8-F04B-9A4F-FDED5C212B89}" destId="{434B212F-2D07-1446-93B5-B136573474F6}" srcOrd="0" destOrd="1" presId="urn:microsoft.com/office/officeart/2008/layout/VerticalCurvedList"/>
    <dgm:cxn modelId="{BAE0DAFF-EE82-DB4B-930B-A3C8D2F44799}" type="presParOf" srcId="{6D7A4155-1E03-174A-BFD6-8CFBC0F6DA41}" destId="{E139D40D-8DA1-E041-8900-3208B94FE078}" srcOrd="0" destOrd="0" presId="urn:microsoft.com/office/officeart/2008/layout/VerticalCurvedList"/>
    <dgm:cxn modelId="{1AF79B4F-9E88-9540-825B-15E4E2C269C3}" type="presParOf" srcId="{E139D40D-8DA1-E041-8900-3208B94FE078}" destId="{95077D82-7CEA-0A4B-BC97-B80103F2B779}" srcOrd="0" destOrd="0" presId="urn:microsoft.com/office/officeart/2008/layout/VerticalCurvedList"/>
    <dgm:cxn modelId="{A157E8DD-731F-7F40-A0BB-2BE6EBE5DA42}" type="presParOf" srcId="{95077D82-7CEA-0A4B-BC97-B80103F2B779}" destId="{71213309-973F-B54E-8D4E-DEC9F1A7E6CA}" srcOrd="0" destOrd="0" presId="urn:microsoft.com/office/officeart/2008/layout/VerticalCurvedList"/>
    <dgm:cxn modelId="{80336EBA-8D0C-AC46-911F-1EF1DFC61989}" type="presParOf" srcId="{95077D82-7CEA-0A4B-BC97-B80103F2B779}" destId="{0EDD4FB7-4E29-D343-BEAB-0708B932C111}" srcOrd="1" destOrd="0" presId="urn:microsoft.com/office/officeart/2008/layout/VerticalCurvedList"/>
    <dgm:cxn modelId="{B527E33E-0AE8-F643-98E1-AB66DBD194D1}" type="presParOf" srcId="{95077D82-7CEA-0A4B-BC97-B80103F2B779}" destId="{A0BB414E-75D0-504D-8852-0AD47326FA05}" srcOrd="2" destOrd="0" presId="urn:microsoft.com/office/officeart/2008/layout/VerticalCurvedList"/>
    <dgm:cxn modelId="{82140820-53BA-304C-8C07-FB43725EA927}" type="presParOf" srcId="{95077D82-7CEA-0A4B-BC97-B80103F2B779}" destId="{606F4420-4EFC-4C49-AC46-5DAE3000550E}" srcOrd="3" destOrd="0" presId="urn:microsoft.com/office/officeart/2008/layout/VerticalCurvedList"/>
    <dgm:cxn modelId="{80CE4AE2-9224-C840-8E44-7CD3814DC08A}" type="presParOf" srcId="{E139D40D-8DA1-E041-8900-3208B94FE078}" destId="{2828C524-579B-4446-8EFB-3EAC54AB018D}" srcOrd="1" destOrd="0" presId="urn:microsoft.com/office/officeart/2008/layout/VerticalCurvedList"/>
    <dgm:cxn modelId="{E87FE0C4-9C08-594E-A2CB-579A42586DCC}" type="presParOf" srcId="{E139D40D-8DA1-E041-8900-3208B94FE078}" destId="{3446FC35-B238-1749-B8D1-084A7DCC0492}" srcOrd="2" destOrd="0" presId="urn:microsoft.com/office/officeart/2008/layout/VerticalCurvedList"/>
    <dgm:cxn modelId="{186F1741-1F5D-7945-957C-7FCC1EA97578}" type="presParOf" srcId="{3446FC35-B238-1749-B8D1-084A7DCC0492}" destId="{0DC60721-3F12-A642-80A9-2F994F023232}" srcOrd="0" destOrd="0" presId="urn:microsoft.com/office/officeart/2008/layout/VerticalCurvedList"/>
    <dgm:cxn modelId="{849217ED-F9D4-F24B-800E-4E81FD039B3B}" type="presParOf" srcId="{E139D40D-8DA1-E041-8900-3208B94FE078}" destId="{434B212F-2D07-1446-93B5-B136573474F6}" srcOrd="3" destOrd="0" presId="urn:microsoft.com/office/officeart/2008/layout/VerticalCurvedList"/>
    <dgm:cxn modelId="{A212EE39-F352-E94F-B840-0706EDE09C18}" type="presParOf" srcId="{E139D40D-8DA1-E041-8900-3208B94FE078}" destId="{2D2DC425-6B87-9A4E-894F-24D31223A870}" srcOrd="4" destOrd="0" presId="urn:microsoft.com/office/officeart/2008/layout/VerticalCurvedList"/>
    <dgm:cxn modelId="{8BB3DD6D-E28D-3E41-B20C-140BAE58A8B9}" type="presParOf" srcId="{2D2DC425-6B87-9A4E-894F-24D31223A870}" destId="{4158D907-41A1-0E40-BB77-3146176A25DA}"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FF9C8C7-F07E-C744-8C6F-9B7194EF2F98}" type="doc">
      <dgm:prSet loTypeId="urn:microsoft.com/office/officeart/2008/layout/VerticalCurvedList" loCatId="" qsTypeId="urn:microsoft.com/office/officeart/2005/8/quickstyle/simple1" qsCatId="simple" csTypeId="urn:microsoft.com/office/officeart/2005/8/colors/accent1_2" csCatId="accent1" phldr="1"/>
      <dgm:spPr/>
      <dgm:t>
        <a:bodyPr/>
        <a:lstStyle/>
        <a:p>
          <a:endParaRPr lang="en-GB"/>
        </a:p>
      </dgm:t>
    </dgm:pt>
    <dgm:pt modelId="{D20459F7-8EDB-1546-8AD9-1511FA559B18}">
      <dgm:prSet phldrT="[Text]" custT="1"/>
      <dgm:spPr>
        <a:solidFill>
          <a:schemeClr val="bg2"/>
        </a:solidFill>
        <a:ln>
          <a:solidFill>
            <a:srgbClr val="467A78"/>
          </a:solidFill>
        </a:ln>
      </dgm:spPr>
      <dgm:t>
        <a:bodyPr/>
        <a:lstStyle/>
        <a:p>
          <a:r>
            <a:rPr lang="en-GB" sz="2800" b="1" i="0" dirty="0">
              <a:solidFill>
                <a:srgbClr val="467A78"/>
              </a:solidFill>
              <a:latin typeface="Source Sans Pro" panose="020B0503030403020204" pitchFamily="34" charset="0"/>
              <a:ea typeface="Source Sans Pro" panose="020B0503030403020204" pitchFamily="34" charset="0"/>
            </a:rPr>
            <a:t>A Strategic Process Model</a:t>
          </a:r>
        </a:p>
      </dgm:t>
    </dgm:pt>
    <dgm:pt modelId="{6AD4DE15-39B7-694A-9785-3984DED4E9B3}" type="parTrans" cxnId="{EA2CBD90-54C1-804F-AFF8-12FBBBC58B8B}">
      <dgm:prSet/>
      <dgm:spPr/>
      <dgm:t>
        <a:bodyPr/>
        <a:lstStyle/>
        <a:p>
          <a:endParaRPr lang="en-GB"/>
        </a:p>
      </dgm:t>
    </dgm:pt>
    <dgm:pt modelId="{22D27151-A620-6740-9532-EFD9BE942B3B}" type="sibTrans" cxnId="{EA2CBD90-54C1-804F-AFF8-12FBBBC58B8B}">
      <dgm:prSet/>
      <dgm:spPr>
        <a:ln>
          <a:solidFill>
            <a:srgbClr val="467A78"/>
          </a:solidFill>
        </a:ln>
      </dgm:spPr>
      <dgm:t>
        <a:bodyPr/>
        <a:lstStyle/>
        <a:p>
          <a:endParaRPr lang="en-GB"/>
        </a:p>
      </dgm:t>
    </dgm:pt>
    <dgm:pt modelId="{C17B1F6D-2C90-9640-9E16-C124D861E78D}">
      <dgm:prSet phldrT="[Text]" custT="1"/>
      <dgm:spPr>
        <a:solidFill>
          <a:schemeClr val="bg2"/>
        </a:solidFill>
        <a:ln>
          <a:solidFill>
            <a:srgbClr val="467A78"/>
          </a:solidFill>
        </a:ln>
      </dgm:spPr>
      <dgm:t>
        <a:bodyPr/>
        <a:lstStyle/>
        <a:p>
          <a:pPr marL="0" lvl="0" algn="l" defTabSz="1244600">
            <a:lnSpc>
              <a:spcPct val="90000"/>
            </a:lnSpc>
            <a:spcBef>
              <a:spcPct val="0"/>
            </a:spcBef>
            <a:spcAft>
              <a:spcPct val="35000"/>
            </a:spcAft>
            <a:buNone/>
          </a:pPr>
          <a:r>
            <a:rPr lang="en-GB" sz="2800" b="1" i="0" kern="1200" dirty="0">
              <a:solidFill>
                <a:srgbClr val="467A78"/>
              </a:solidFill>
            </a:rPr>
            <a:t>Steps to structure a DM strategy</a:t>
          </a:r>
        </a:p>
      </dgm:t>
    </dgm:pt>
    <dgm:pt modelId="{E7D27060-2D77-8F49-B1FA-F6802ABD93A8}" type="parTrans" cxnId="{F0D5C522-DF45-5F43-A5E7-5F6F6157654D}">
      <dgm:prSet/>
      <dgm:spPr/>
      <dgm:t>
        <a:bodyPr/>
        <a:lstStyle/>
        <a:p>
          <a:endParaRPr lang="en-GB"/>
        </a:p>
      </dgm:t>
    </dgm:pt>
    <dgm:pt modelId="{FEDA59C2-FD88-7F4D-8B26-DAAB11687D7E}" type="sibTrans" cxnId="{F0D5C522-DF45-5F43-A5E7-5F6F6157654D}">
      <dgm:prSet/>
      <dgm:spPr/>
      <dgm:t>
        <a:bodyPr/>
        <a:lstStyle/>
        <a:p>
          <a:endParaRPr lang="en-GB"/>
        </a:p>
      </dgm:t>
    </dgm:pt>
    <dgm:pt modelId="{328EB678-0277-3F41-914E-4FB3C1CD22A3}">
      <dgm:prSet custT="1"/>
      <dgm:spPr/>
      <dgm:t>
        <a:bodyPr/>
        <a:lstStyle/>
        <a:p>
          <a:r>
            <a:rPr lang="en-GB" sz="2400" b="0" i="0" dirty="0">
              <a:solidFill>
                <a:srgbClr val="467A78"/>
              </a:solidFill>
              <a:latin typeface="Source Sans Pro" panose="020B0503030403020204" pitchFamily="34" charset="0"/>
              <a:ea typeface="Source Sans Pro" panose="020B0503030403020204" pitchFamily="34" charset="0"/>
            </a:rPr>
            <a:t>Prescriptive strategy vs. Emergent Strategy</a:t>
          </a:r>
        </a:p>
      </dgm:t>
    </dgm:pt>
    <dgm:pt modelId="{8F0EF6A3-6C5D-2C47-B191-C94AFBF43A9B}" type="parTrans" cxnId="{B1FF1596-B2ED-B34C-8F60-8472A612BB0B}">
      <dgm:prSet/>
      <dgm:spPr/>
      <dgm:t>
        <a:bodyPr/>
        <a:lstStyle/>
        <a:p>
          <a:endParaRPr lang="en-GB"/>
        </a:p>
      </dgm:t>
    </dgm:pt>
    <dgm:pt modelId="{FBD67A3A-8C34-B74B-84E6-578A0DE47864}" type="sibTrans" cxnId="{B1FF1596-B2ED-B34C-8F60-8472A612BB0B}">
      <dgm:prSet/>
      <dgm:spPr/>
      <dgm:t>
        <a:bodyPr/>
        <a:lstStyle/>
        <a:p>
          <a:endParaRPr lang="en-GB"/>
        </a:p>
      </dgm:t>
    </dgm:pt>
    <dgm:pt modelId="{88C19B29-8AEB-464E-A070-5E208DAC862A}">
      <dgm:prSet custT="1"/>
      <dgm:spPr/>
      <dgm:t>
        <a:bodyPr/>
        <a:lstStyle/>
        <a:p>
          <a:r>
            <a:rPr lang="en-GB" sz="2400" b="0" i="0" dirty="0">
              <a:solidFill>
                <a:srgbClr val="467A78"/>
              </a:solidFill>
              <a:latin typeface="Source Sans Pro" panose="020B0503030403020204" pitchFamily="34" charset="0"/>
              <a:ea typeface="Source Sans Pro" panose="020B0503030403020204" pitchFamily="34" charset="0"/>
            </a:rPr>
            <a:t>SOSTAC  </a:t>
          </a:r>
        </a:p>
      </dgm:t>
    </dgm:pt>
    <dgm:pt modelId="{7EF0A631-30CE-E142-A258-C38265744854}" type="parTrans" cxnId="{1DE3CD51-85FA-9B48-8F19-79810B142ACC}">
      <dgm:prSet/>
      <dgm:spPr/>
      <dgm:t>
        <a:bodyPr/>
        <a:lstStyle/>
        <a:p>
          <a:endParaRPr lang="en-GB"/>
        </a:p>
      </dgm:t>
    </dgm:pt>
    <dgm:pt modelId="{4787F42F-21E9-2E46-A4DC-A4FC783751FF}" type="sibTrans" cxnId="{1DE3CD51-85FA-9B48-8F19-79810B142ACC}">
      <dgm:prSet/>
      <dgm:spPr/>
      <dgm:t>
        <a:bodyPr/>
        <a:lstStyle/>
        <a:p>
          <a:endParaRPr lang="en-GB"/>
        </a:p>
      </dgm:t>
    </dgm:pt>
    <dgm:pt modelId="{A75C7730-FBD8-F04B-9A4F-FDED5C212B89}">
      <dgm:prSet phldrT="[Text]" custT="1"/>
      <dgm:spPr>
        <a:solidFill>
          <a:schemeClr val="bg2"/>
        </a:solidFill>
        <a:ln>
          <a:solidFill>
            <a:srgbClr val="467A78"/>
          </a:solidFill>
        </a:ln>
      </dgm:spPr>
      <dgm:t>
        <a:bodyPr/>
        <a:lstStyle/>
        <a:p>
          <a:pPr marL="276225" lvl="1" indent="-265113" algn="l" defTabSz="1066800">
            <a:lnSpc>
              <a:spcPct val="90000"/>
            </a:lnSpc>
            <a:spcBef>
              <a:spcPct val="0"/>
            </a:spcBef>
            <a:spcAft>
              <a:spcPct val="15000"/>
            </a:spcAft>
            <a:buFont typeface="Arial" panose="020B0604020202020204" pitchFamily="34" charset="0"/>
            <a:buChar char="•"/>
            <a:tabLst/>
          </a:pPr>
          <a:r>
            <a:rPr lang="en-GB" sz="2400" b="0" i="0" kern="1200" dirty="0">
              <a:solidFill>
                <a:srgbClr val="467A78"/>
              </a:solidFill>
            </a:rPr>
            <a:t>Situational analysis (chap 2 &amp; 3)</a:t>
          </a:r>
          <a:endParaRPr lang="en-GB" sz="2800" b="0" i="0" kern="1200" dirty="0">
            <a:solidFill>
              <a:srgbClr val="467A78"/>
            </a:solidFill>
          </a:endParaRPr>
        </a:p>
      </dgm:t>
    </dgm:pt>
    <dgm:pt modelId="{91DAF647-239A-814E-A91E-C76ACA72D5A4}" type="parTrans" cxnId="{3E212741-FDE2-1A4E-8A1A-1F035E214896}">
      <dgm:prSet/>
      <dgm:spPr/>
      <dgm:t>
        <a:bodyPr/>
        <a:lstStyle/>
        <a:p>
          <a:endParaRPr lang="en-GB"/>
        </a:p>
      </dgm:t>
    </dgm:pt>
    <dgm:pt modelId="{912C756D-A057-CD45-AD54-6CBB3336F72C}" type="sibTrans" cxnId="{3E212741-FDE2-1A4E-8A1A-1F035E214896}">
      <dgm:prSet/>
      <dgm:spPr/>
      <dgm:t>
        <a:bodyPr/>
        <a:lstStyle/>
        <a:p>
          <a:endParaRPr lang="en-GB"/>
        </a:p>
      </dgm:t>
    </dgm:pt>
    <dgm:pt modelId="{CC17F005-12EC-FD46-BD09-DFE2CBDA137D}">
      <dgm:prSet phldrT="[Text]" custT="1"/>
      <dgm:spPr>
        <a:solidFill>
          <a:schemeClr val="bg2"/>
        </a:solidFill>
        <a:ln>
          <a:solidFill>
            <a:srgbClr val="467A78"/>
          </a:solidFill>
        </a:ln>
      </dgm:spPr>
      <dgm:t>
        <a:bodyPr/>
        <a:lstStyle/>
        <a:p>
          <a:pPr marL="276225" lvl="1" indent="-265113" algn="l" defTabSz="1066800">
            <a:lnSpc>
              <a:spcPct val="90000"/>
            </a:lnSpc>
            <a:spcBef>
              <a:spcPct val="0"/>
            </a:spcBef>
            <a:spcAft>
              <a:spcPct val="15000"/>
            </a:spcAft>
            <a:buFont typeface="Arial" panose="020B0604020202020204" pitchFamily="34" charset="0"/>
            <a:buChar char="•"/>
            <a:tabLst/>
          </a:pPr>
          <a:r>
            <a:rPr lang="en-GB" sz="2400" b="0" i="0" kern="1200" dirty="0">
              <a:solidFill>
                <a:srgbClr val="467A78"/>
              </a:solidFill>
            </a:rPr>
            <a:t>Goal and objective setting</a:t>
          </a:r>
          <a:endParaRPr lang="en-GB" sz="2800" b="1" i="0" kern="1200" dirty="0">
            <a:solidFill>
              <a:srgbClr val="467A78"/>
            </a:solidFill>
          </a:endParaRPr>
        </a:p>
      </dgm:t>
    </dgm:pt>
    <dgm:pt modelId="{416AF59D-321C-3B41-A7DF-D5D009FF6570}" type="parTrans" cxnId="{8145296A-9F2F-574A-8B5E-66598BE24363}">
      <dgm:prSet/>
      <dgm:spPr/>
      <dgm:t>
        <a:bodyPr/>
        <a:lstStyle/>
        <a:p>
          <a:endParaRPr lang="en-GB"/>
        </a:p>
      </dgm:t>
    </dgm:pt>
    <dgm:pt modelId="{C85EC879-6A97-E94E-9EE7-245A790FE200}" type="sibTrans" cxnId="{8145296A-9F2F-574A-8B5E-66598BE24363}">
      <dgm:prSet/>
      <dgm:spPr/>
      <dgm:t>
        <a:bodyPr/>
        <a:lstStyle/>
        <a:p>
          <a:endParaRPr lang="en-GB"/>
        </a:p>
      </dgm:t>
    </dgm:pt>
    <dgm:pt modelId="{B14D5093-E8E5-0842-890E-EFB764079919}">
      <dgm:prSet phldrT="[Text]" custT="1"/>
      <dgm:spPr>
        <a:solidFill>
          <a:schemeClr val="bg2"/>
        </a:solidFill>
        <a:ln>
          <a:solidFill>
            <a:srgbClr val="467A78"/>
          </a:solidFill>
        </a:ln>
      </dgm:spPr>
      <dgm:t>
        <a:bodyPr/>
        <a:lstStyle/>
        <a:p>
          <a:pPr marL="276225" lvl="1" indent="-265113" algn="l" defTabSz="1066800">
            <a:lnSpc>
              <a:spcPct val="90000"/>
            </a:lnSpc>
            <a:spcBef>
              <a:spcPct val="0"/>
            </a:spcBef>
            <a:spcAft>
              <a:spcPct val="15000"/>
            </a:spcAft>
            <a:buFont typeface="Arial" panose="020B0604020202020204" pitchFamily="34" charset="0"/>
            <a:buChar char="•"/>
            <a:tabLst/>
          </a:pPr>
          <a:r>
            <a:rPr lang="en-GB" sz="2400" b="0" i="0" kern="1200" dirty="0">
              <a:solidFill>
                <a:srgbClr val="467A78"/>
              </a:solidFill>
              <a:latin typeface="Calibri" panose="020F0502020204030204"/>
              <a:ea typeface="+mn-ea"/>
              <a:cs typeface="+mn-cs"/>
            </a:rPr>
            <a:t>8 key decisions to formulate a DM strategy</a:t>
          </a:r>
        </a:p>
      </dgm:t>
    </dgm:pt>
    <dgm:pt modelId="{001D1003-4793-434B-B7DC-A01AAD485372}" type="parTrans" cxnId="{DEAE302F-F1AF-3E4D-B5CC-2303F33BE1D5}">
      <dgm:prSet/>
      <dgm:spPr/>
      <dgm:t>
        <a:bodyPr/>
        <a:lstStyle/>
        <a:p>
          <a:endParaRPr lang="en-GB"/>
        </a:p>
      </dgm:t>
    </dgm:pt>
    <dgm:pt modelId="{F2ECDF68-8B55-6348-A53E-79F2DE5F40AA}" type="sibTrans" cxnId="{DEAE302F-F1AF-3E4D-B5CC-2303F33BE1D5}">
      <dgm:prSet/>
      <dgm:spPr/>
      <dgm:t>
        <a:bodyPr/>
        <a:lstStyle/>
        <a:p>
          <a:endParaRPr lang="en-GB"/>
        </a:p>
      </dgm:t>
    </dgm:pt>
    <dgm:pt modelId="{6D7A4155-1E03-174A-BFD6-8CFBC0F6DA41}" type="pres">
      <dgm:prSet presAssocID="{2FF9C8C7-F07E-C744-8C6F-9B7194EF2F98}" presName="Name0" presStyleCnt="0">
        <dgm:presLayoutVars>
          <dgm:chMax val="7"/>
          <dgm:chPref val="7"/>
          <dgm:dir/>
        </dgm:presLayoutVars>
      </dgm:prSet>
      <dgm:spPr/>
    </dgm:pt>
    <dgm:pt modelId="{E139D40D-8DA1-E041-8900-3208B94FE078}" type="pres">
      <dgm:prSet presAssocID="{2FF9C8C7-F07E-C744-8C6F-9B7194EF2F98}" presName="Name1" presStyleCnt="0"/>
      <dgm:spPr/>
    </dgm:pt>
    <dgm:pt modelId="{95077D82-7CEA-0A4B-BC97-B80103F2B779}" type="pres">
      <dgm:prSet presAssocID="{2FF9C8C7-F07E-C744-8C6F-9B7194EF2F98}" presName="cycle" presStyleCnt="0"/>
      <dgm:spPr/>
    </dgm:pt>
    <dgm:pt modelId="{71213309-973F-B54E-8D4E-DEC9F1A7E6CA}" type="pres">
      <dgm:prSet presAssocID="{2FF9C8C7-F07E-C744-8C6F-9B7194EF2F98}" presName="srcNode" presStyleLbl="node1" presStyleIdx="0" presStyleCnt="2"/>
      <dgm:spPr/>
    </dgm:pt>
    <dgm:pt modelId="{0EDD4FB7-4E29-D343-BEAB-0708B932C111}" type="pres">
      <dgm:prSet presAssocID="{2FF9C8C7-F07E-C744-8C6F-9B7194EF2F98}" presName="conn" presStyleLbl="parChTrans1D2" presStyleIdx="0" presStyleCnt="1"/>
      <dgm:spPr/>
    </dgm:pt>
    <dgm:pt modelId="{A0BB414E-75D0-504D-8852-0AD47326FA05}" type="pres">
      <dgm:prSet presAssocID="{2FF9C8C7-F07E-C744-8C6F-9B7194EF2F98}" presName="extraNode" presStyleLbl="node1" presStyleIdx="0" presStyleCnt="2"/>
      <dgm:spPr/>
    </dgm:pt>
    <dgm:pt modelId="{606F4420-4EFC-4C49-AC46-5DAE3000550E}" type="pres">
      <dgm:prSet presAssocID="{2FF9C8C7-F07E-C744-8C6F-9B7194EF2F98}" presName="dstNode" presStyleLbl="node1" presStyleIdx="0" presStyleCnt="2"/>
      <dgm:spPr/>
    </dgm:pt>
    <dgm:pt modelId="{2828C524-579B-4446-8EFB-3EAC54AB018D}" type="pres">
      <dgm:prSet presAssocID="{D20459F7-8EDB-1546-8AD9-1511FA559B18}" presName="text_1" presStyleLbl="node1" presStyleIdx="0" presStyleCnt="2" custScaleY="132305" custLinFactNeighborY="-9360">
        <dgm:presLayoutVars>
          <dgm:bulletEnabled val="1"/>
        </dgm:presLayoutVars>
      </dgm:prSet>
      <dgm:spPr/>
    </dgm:pt>
    <dgm:pt modelId="{3446FC35-B238-1749-B8D1-084A7DCC0492}" type="pres">
      <dgm:prSet presAssocID="{D20459F7-8EDB-1546-8AD9-1511FA559B18}" presName="accent_1" presStyleCnt="0"/>
      <dgm:spPr/>
    </dgm:pt>
    <dgm:pt modelId="{0DC60721-3F12-A642-80A9-2F994F023232}" type="pres">
      <dgm:prSet presAssocID="{D20459F7-8EDB-1546-8AD9-1511FA559B18}" presName="accentRepeatNode" presStyleLbl="solidFgAcc1" presStyleIdx="0" presStyleCnt="2" custLinFactNeighborY="-7480"/>
      <dgm:spPr>
        <a:ln>
          <a:solidFill>
            <a:srgbClr val="467A78"/>
          </a:solidFill>
        </a:ln>
      </dgm:spPr>
    </dgm:pt>
    <dgm:pt modelId="{434B212F-2D07-1446-93B5-B136573474F6}" type="pres">
      <dgm:prSet presAssocID="{C17B1F6D-2C90-9640-9E16-C124D861E78D}" presName="text_2" presStyleLbl="node1" presStyleIdx="1" presStyleCnt="2" custScaleY="135536" custLinFactNeighborY="3744">
        <dgm:presLayoutVars>
          <dgm:bulletEnabled val="1"/>
        </dgm:presLayoutVars>
      </dgm:prSet>
      <dgm:spPr/>
    </dgm:pt>
    <dgm:pt modelId="{2D2DC425-6B87-9A4E-894F-24D31223A870}" type="pres">
      <dgm:prSet presAssocID="{C17B1F6D-2C90-9640-9E16-C124D861E78D}" presName="accent_2" presStyleCnt="0"/>
      <dgm:spPr/>
    </dgm:pt>
    <dgm:pt modelId="{4158D907-41A1-0E40-BB77-3146176A25DA}" type="pres">
      <dgm:prSet presAssocID="{C17B1F6D-2C90-9640-9E16-C124D861E78D}" presName="accentRepeatNode" presStyleLbl="solidFgAcc1" presStyleIdx="1" presStyleCnt="2" custScaleX="100979" custScaleY="100542" custLinFactNeighborY="2992"/>
      <dgm:spPr>
        <a:ln>
          <a:solidFill>
            <a:srgbClr val="467A78"/>
          </a:solidFill>
        </a:ln>
      </dgm:spPr>
    </dgm:pt>
  </dgm:ptLst>
  <dgm:cxnLst>
    <dgm:cxn modelId="{BD03D421-35C2-5F40-ACD4-3B704E39D563}" type="presOf" srcId="{FBD67A3A-8C34-B74B-84E6-578A0DE47864}" destId="{0EDD4FB7-4E29-D343-BEAB-0708B932C111}" srcOrd="0" destOrd="0" presId="urn:microsoft.com/office/officeart/2008/layout/VerticalCurvedList"/>
    <dgm:cxn modelId="{F0D5C522-DF45-5F43-A5E7-5F6F6157654D}" srcId="{2FF9C8C7-F07E-C744-8C6F-9B7194EF2F98}" destId="{C17B1F6D-2C90-9640-9E16-C124D861E78D}" srcOrd="1" destOrd="0" parTransId="{E7D27060-2D77-8F49-B1FA-F6802ABD93A8}" sibTransId="{FEDA59C2-FD88-7F4D-8B26-DAAB11687D7E}"/>
    <dgm:cxn modelId="{DEAE302F-F1AF-3E4D-B5CC-2303F33BE1D5}" srcId="{C17B1F6D-2C90-9640-9E16-C124D861E78D}" destId="{B14D5093-E8E5-0842-890E-EFB764079919}" srcOrd="2" destOrd="0" parTransId="{001D1003-4793-434B-B7DC-A01AAD485372}" sibTransId="{F2ECDF68-8B55-6348-A53E-79F2DE5F40AA}"/>
    <dgm:cxn modelId="{3E212741-FDE2-1A4E-8A1A-1F035E214896}" srcId="{C17B1F6D-2C90-9640-9E16-C124D861E78D}" destId="{A75C7730-FBD8-F04B-9A4F-FDED5C212B89}" srcOrd="0" destOrd="0" parTransId="{91DAF647-239A-814E-A91E-C76ACA72D5A4}" sibTransId="{912C756D-A057-CD45-AD54-6CBB3336F72C}"/>
    <dgm:cxn modelId="{31706549-42A4-6040-A40B-E043A42926D8}" type="presOf" srcId="{2FF9C8C7-F07E-C744-8C6F-9B7194EF2F98}" destId="{6D7A4155-1E03-174A-BFD6-8CFBC0F6DA41}" srcOrd="0" destOrd="0" presId="urn:microsoft.com/office/officeart/2008/layout/VerticalCurvedList"/>
    <dgm:cxn modelId="{8145296A-9F2F-574A-8B5E-66598BE24363}" srcId="{C17B1F6D-2C90-9640-9E16-C124D861E78D}" destId="{CC17F005-12EC-FD46-BD09-DFE2CBDA137D}" srcOrd="1" destOrd="0" parTransId="{416AF59D-321C-3B41-A7DF-D5D009FF6570}" sibTransId="{C85EC879-6A97-E94E-9EE7-245A790FE200}"/>
    <dgm:cxn modelId="{1DE3CD51-85FA-9B48-8F19-79810B142ACC}" srcId="{D20459F7-8EDB-1546-8AD9-1511FA559B18}" destId="{88C19B29-8AEB-464E-A070-5E208DAC862A}" srcOrd="1" destOrd="0" parTransId="{7EF0A631-30CE-E142-A258-C38265744854}" sibTransId="{4787F42F-21E9-2E46-A4DC-A4FC783751FF}"/>
    <dgm:cxn modelId="{2B911A8A-855D-E94F-932A-F9E18BB2A2EE}" type="presOf" srcId="{B14D5093-E8E5-0842-890E-EFB764079919}" destId="{434B212F-2D07-1446-93B5-B136573474F6}" srcOrd="0" destOrd="3" presId="urn:microsoft.com/office/officeart/2008/layout/VerticalCurvedList"/>
    <dgm:cxn modelId="{EA2CBD90-54C1-804F-AFF8-12FBBBC58B8B}" srcId="{2FF9C8C7-F07E-C744-8C6F-9B7194EF2F98}" destId="{D20459F7-8EDB-1546-8AD9-1511FA559B18}" srcOrd="0" destOrd="0" parTransId="{6AD4DE15-39B7-694A-9785-3984DED4E9B3}" sibTransId="{22D27151-A620-6740-9532-EFD9BE942B3B}"/>
    <dgm:cxn modelId="{B1FF1596-B2ED-B34C-8F60-8472A612BB0B}" srcId="{D20459F7-8EDB-1546-8AD9-1511FA559B18}" destId="{328EB678-0277-3F41-914E-4FB3C1CD22A3}" srcOrd="0" destOrd="0" parTransId="{8F0EF6A3-6C5D-2C47-B191-C94AFBF43A9B}" sibTransId="{FBD67A3A-8C34-B74B-84E6-578A0DE47864}"/>
    <dgm:cxn modelId="{4BF26B9C-6B4C-6B46-9DA9-57C2B5E8E4EE}" type="presOf" srcId="{CC17F005-12EC-FD46-BD09-DFE2CBDA137D}" destId="{434B212F-2D07-1446-93B5-B136573474F6}" srcOrd="0" destOrd="2" presId="urn:microsoft.com/office/officeart/2008/layout/VerticalCurvedList"/>
    <dgm:cxn modelId="{19A851B4-1CE7-C64F-8D97-276079561FDF}" type="presOf" srcId="{88C19B29-8AEB-464E-A070-5E208DAC862A}" destId="{2828C524-579B-4446-8EFB-3EAC54AB018D}" srcOrd="0" destOrd="2" presId="urn:microsoft.com/office/officeart/2008/layout/VerticalCurvedList"/>
    <dgm:cxn modelId="{C7CA19B9-BAE6-7949-85B2-57D28053581D}" type="presOf" srcId="{328EB678-0277-3F41-914E-4FB3C1CD22A3}" destId="{2828C524-579B-4446-8EFB-3EAC54AB018D}" srcOrd="0" destOrd="1" presId="urn:microsoft.com/office/officeart/2008/layout/VerticalCurvedList"/>
    <dgm:cxn modelId="{C8AA20C7-41FD-3242-9965-B2FFB2511547}" type="presOf" srcId="{D20459F7-8EDB-1546-8AD9-1511FA559B18}" destId="{2828C524-579B-4446-8EFB-3EAC54AB018D}" srcOrd="0" destOrd="0" presId="urn:microsoft.com/office/officeart/2008/layout/VerticalCurvedList"/>
    <dgm:cxn modelId="{FE556FD7-C050-0F42-B375-F0C8EC1EE9BC}" type="presOf" srcId="{C17B1F6D-2C90-9640-9E16-C124D861E78D}" destId="{434B212F-2D07-1446-93B5-B136573474F6}" srcOrd="0" destOrd="0" presId="urn:microsoft.com/office/officeart/2008/layout/VerticalCurvedList"/>
    <dgm:cxn modelId="{35FC1BFF-1127-EA4C-B788-7CA346ADBE06}" type="presOf" srcId="{A75C7730-FBD8-F04B-9A4F-FDED5C212B89}" destId="{434B212F-2D07-1446-93B5-B136573474F6}" srcOrd="0" destOrd="1" presId="urn:microsoft.com/office/officeart/2008/layout/VerticalCurvedList"/>
    <dgm:cxn modelId="{BAE0DAFF-EE82-DB4B-930B-A3C8D2F44799}" type="presParOf" srcId="{6D7A4155-1E03-174A-BFD6-8CFBC0F6DA41}" destId="{E139D40D-8DA1-E041-8900-3208B94FE078}" srcOrd="0" destOrd="0" presId="urn:microsoft.com/office/officeart/2008/layout/VerticalCurvedList"/>
    <dgm:cxn modelId="{1AF79B4F-9E88-9540-825B-15E4E2C269C3}" type="presParOf" srcId="{E139D40D-8DA1-E041-8900-3208B94FE078}" destId="{95077D82-7CEA-0A4B-BC97-B80103F2B779}" srcOrd="0" destOrd="0" presId="urn:microsoft.com/office/officeart/2008/layout/VerticalCurvedList"/>
    <dgm:cxn modelId="{A157E8DD-731F-7F40-A0BB-2BE6EBE5DA42}" type="presParOf" srcId="{95077D82-7CEA-0A4B-BC97-B80103F2B779}" destId="{71213309-973F-B54E-8D4E-DEC9F1A7E6CA}" srcOrd="0" destOrd="0" presId="urn:microsoft.com/office/officeart/2008/layout/VerticalCurvedList"/>
    <dgm:cxn modelId="{80336EBA-8D0C-AC46-911F-1EF1DFC61989}" type="presParOf" srcId="{95077D82-7CEA-0A4B-BC97-B80103F2B779}" destId="{0EDD4FB7-4E29-D343-BEAB-0708B932C111}" srcOrd="1" destOrd="0" presId="urn:microsoft.com/office/officeart/2008/layout/VerticalCurvedList"/>
    <dgm:cxn modelId="{B527E33E-0AE8-F643-98E1-AB66DBD194D1}" type="presParOf" srcId="{95077D82-7CEA-0A4B-BC97-B80103F2B779}" destId="{A0BB414E-75D0-504D-8852-0AD47326FA05}" srcOrd="2" destOrd="0" presId="urn:microsoft.com/office/officeart/2008/layout/VerticalCurvedList"/>
    <dgm:cxn modelId="{82140820-53BA-304C-8C07-FB43725EA927}" type="presParOf" srcId="{95077D82-7CEA-0A4B-BC97-B80103F2B779}" destId="{606F4420-4EFC-4C49-AC46-5DAE3000550E}" srcOrd="3" destOrd="0" presId="urn:microsoft.com/office/officeart/2008/layout/VerticalCurvedList"/>
    <dgm:cxn modelId="{80CE4AE2-9224-C840-8E44-7CD3814DC08A}" type="presParOf" srcId="{E139D40D-8DA1-E041-8900-3208B94FE078}" destId="{2828C524-579B-4446-8EFB-3EAC54AB018D}" srcOrd="1" destOrd="0" presId="urn:microsoft.com/office/officeart/2008/layout/VerticalCurvedList"/>
    <dgm:cxn modelId="{E87FE0C4-9C08-594E-A2CB-579A42586DCC}" type="presParOf" srcId="{E139D40D-8DA1-E041-8900-3208B94FE078}" destId="{3446FC35-B238-1749-B8D1-084A7DCC0492}" srcOrd="2" destOrd="0" presId="urn:microsoft.com/office/officeart/2008/layout/VerticalCurvedList"/>
    <dgm:cxn modelId="{186F1741-1F5D-7945-957C-7FCC1EA97578}" type="presParOf" srcId="{3446FC35-B238-1749-B8D1-084A7DCC0492}" destId="{0DC60721-3F12-A642-80A9-2F994F023232}" srcOrd="0" destOrd="0" presId="urn:microsoft.com/office/officeart/2008/layout/VerticalCurvedList"/>
    <dgm:cxn modelId="{849217ED-F9D4-F24B-800E-4E81FD039B3B}" type="presParOf" srcId="{E139D40D-8DA1-E041-8900-3208B94FE078}" destId="{434B212F-2D07-1446-93B5-B136573474F6}" srcOrd="3" destOrd="0" presId="urn:microsoft.com/office/officeart/2008/layout/VerticalCurvedList"/>
    <dgm:cxn modelId="{A212EE39-F352-E94F-B840-0706EDE09C18}" type="presParOf" srcId="{E139D40D-8DA1-E041-8900-3208B94FE078}" destId="{2D2DC425-6B87-9A4E-894F-24D31223A870}" srcOrd="4" destOrd="0" presId="urn:microsoft.com/office/officeart/2008/layout/VerticalCurvedList"/>
    <dgm:cxn modelId="{8BB3DD6D-E28D-3E41-B20C-140BAE58A8B9}" type="presParOf" srcId="{2D2DC425-6B87-9A4E-894F-24D31223A870}" destId="{4158D907-41A1-0E40-BB77-3146176A25DA}"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FF9C8C7-F07E-C744-8C6F-9B7194EF2F98}" type="doc">
      <dgm:prSet loTypeId="urn:microsoft.com/office/officeart/2008/layout/VerticalCurvedList" loCatId="" qsTypeId="urn:microsoft.com/office/officeart/2005/8/quickstyle/simple1" qsCatId="simple" csTypeId="urn:microsoft.com/office/officeart/2005/8/colors/accent1_2" csCatId="accent1" phldr="1"/>
      <dgm:spPr/>
      <dgm:t>
        <a:bodyPr/>
        <a:lstStyle/>
        <a:p>
          <a:endParaRPr lang="en-GB"/>
        </a:p>
      </dgm:t>
    </dgm:pt>
    <dgm:pt modelId="{D20459F7-8EDB-1546-8AD9-1511FA559B18}">
      <dgm:prSet phldrT="[Text]" custT="1"/>
      <dgm:spPr>
        <a:solidFill>
          <a:schemeClr val="bg2"/>
        </a:solidFill>
        <a:ln>
          <a:solidFill>
            <a:srgbClr val="467A78"/>
          </a:solidFill>
        </a:ln>
      </dgm:spPr>
      <dgm:t>
        <a:bodyPr/>
        <a:lstStyle/>
        <a:p>
          <a:r>
            <a:rPr lang="en-GB" sz="2800" b="1" i="0" dirty="0">
              <a:solidFill>
                <a:srgbClr val="467A78"/>
              </a:solidFill>
              <a:latin typeface="Source Sans Pro" panose="020B0503030403020204" pitchFamily="34" charset="0"/>
              <a:ea typeface="Source Sans Pro" panose="020B0503030403020204" pitchFamily="34" charset="0"/>
            </a:rPr>
            <a:t>Organisational issues</a:t>
          </a:r>
        </a:p>
      </dgm:t>
    </dgm:pt>
    <dgm:pt modelId="{6AD4DE15-39B7-694A-9785-3984DED4E9B3}" type="parTrans" cxnId="{EA2CBD90-54C1-804F-AFF8-12FBBBC58B8B}">
      <dgm:prSet/>
      <dgm:spPr/>
      <dgm:t>
        <a:bodyPr/>
        <a:lstStyle/>
        <a:p>
          <a:endParaRPr lang="en-GB"/>
        </a:p>
      </dgm:t>
    </dgm:pt>
    <dgm:pt modelId="{22D27151-A620-6740-9532-EFD9BE942B3B}" type="sibTrans" cxnId="{EA2CBD90-54C1-804F-AFF8-12FBBBC58B8B}">
      <dgm:prSet/>
      <dgm:spPr>
        <a:ln>
          <a:solidFill>
            <a:srgbClr val="467A78"/>
          </a:solidFill>
        </a:ln>
      </dgm:spPr>
      <dgm:t>
        <a:bodyPr/>
        <a:lstStyle/>
        <a:p>
          <a:endParaRPr lang="en-GB"/>
        </a:p>
      </dgm:t>
    </dgm:pt>
    <dgm:pt modelId="{C17B1F6D-2C90-9640-9E16-C124D861E78D}">
      <dgm:prSet phldrT="[Text]" custT="1"/>
      <dgm:spPr>
        <a:solidFill>
          <a:schemeClr val="bg2"/>
        </a:solidFill>
        <a:ln>
          <a:solidFill>
            <a:srgbClr val="467A78"/>
          </a:solidFill>
        </a:ln>
      </dgm:spPr>
      <dgm:t>
        <a:bodyPr/>
        <a:lstStyle/>
        <a:p>
          <a:pPr marL="0" lvl="0" algn="l" defTabSz="1244600">
            <a:lnSpc>
              <a:spcPct val="90000"/>
            </a:lnSpc>
            <a:spcBef>
              <a:spcPct val="0"/>
            </a:spcBef>
            <a:spcAft>
              <a:spcPct val="35000"/>
            </a:spcAft>
            <a:buNone/>
          </a:pPr>
          <a:r>
            <a:rPr lang="en-GB" sz="2800" b="1" i="0" kern="1200" dirty="0">
              <a:solidFill>
                <a:srgbClr val="467A78"/>
              </a:solidFill>
            </a:rPr>
            <a:t>Digital initiatives</a:t>
          </a:r>
        </a:p>
      </dgm:t>
    </dgm:pt>
    <dgm:pt modelId="{E7D27060-2D77-8F49-B1FA-F6802ABD93A8}" type="parTrans" cxnId="{F0D5C522-DF45-5F43-A5E7-5F6F6157654D}">
      <dgm:prSet/>
      <dgm:spPr/>
      <dgm:t>
        <a:bodyPr/>
        <a:lstStyle/>
        <a:p>
          <a:endParaRPr lang="en-GB"/>
        </a:p>
      </dgm:t>
    </dgm:pt>
    <dgm:pt modelId="{FEDA59C2-FD88-7F4D-8B26-DAAB11687D7E}" type="sibTrans" cxnId="{F0D5C522-DF45-5F43-A5E7-5F6F6157654D}">
      <dgm:prSet/>
      <dgm:spPr/>
      <dgm:t>
        <a:bodyPr/>
        <a:lstStyle/>
        <a:p>
          <a:endParaRPr lang="en-GB"/>
        </a:p>
      </dgm:t>
    </dgm:pt>
    <dgm:pt modelId="{6D7A4155-1E03-174A-BFD6-8CFBC0F6DA41}" type="pres">
      <dgm:prSet presAssocID="{2FF9C8C7-F07E-C744-8C6F-9B7194EF2F98}" presName="Name0" presStyleCnt="0">
        <dgm:presLayoutVars>
          <dgm:chMax val="7"/>
          <dgm:chPref val="7"/>
          <dgm:dir/>
        </dgm:presLayoutVars>
      </dgm:prSet>
      <dgm:spPr/>
    </dgm:pt>
    <dgm:pt modelId="{E139D40D-8DA1-E041-8900-3208B94FE078}" type="pres">
      <dgm:prSet presAssocID="{2FF9C8C7-F07E-C744-8C6F-9B7194EF2F98}" presName="Name1" presStyleCnt="0"/>
      <dgm:spPr/>
    </dgm:pt>
    <dgm:pt modelId="{95077D82-7CEA-0A4B-BC97-B80103F2B779}" type="pres">
      <dgm:prSet presAssocID="{2FF9C8C7-F07E-C744-8C6F-9B7194EF2F98}" presName="cycle" presStyleCnt="0"/>
      <dgm:spPr/>
    </dgm:pt>
    <dgm:pt modelId="{71213309-973F-B54E-8D4E-DEC9F1A7E6CA}" type="pres">
      <dgm:prSet presAssocID="{2FF9C8C7-F07E-C744-8C6F-9B7194EF2F98}" presName="srcNode" presStyleLbl="node1" presStyleIdx="0" presStyleCnt="2"/>
      <dgm:spPr/>
    </dgm:pt>
    <dgm:pt modelId="{0EDD4FB7-4E29-D343-BEAB-0708B932C111}" type="pres">
      <dgm:prSet presAssocID="{2FF9C8C7-F07E-C744-8C6F-9B7194EF2F98}" presName="conn" presStyleLbl="parChTrans1D2" presStyleIdx="0" presStyleCnt="1"/>
      <dgm:spPr/>
    </dgm:pt>
    <dgm:pt modelId="{A0BB414E-75D0-504D-8852-0AD47326FA05}" type="pres">
      <dgm:prSet presAssocID="{2FF9C8C7-F07E-C744-8C6F-9B7194EF2F98}" presName="extraNode" presStyleLbl="node1" presStyleIdx="0" presStyleCnt="2"/>
      <dgm:spPr/>
    </dgm:pt>
    <dgm:pt modelId="{606F4420-4EFC-4C49-AC46-5DAE3000550E}" type="pres">
      <dgm:prSet presAssocID="{2FF9C8C7-F07E-C744-8C6F-9B7194EF2F98}" presName="dstNode" presStyleLbl="node1" presStyleIdx="0" presStyleCnt="2"/>
      <dgm:spPr/>
    </dgm:pt>
    <dgm:pt modelId="{2828C524-579B-4446-8EFB-3EAC54AB018D}" type="pres">
      <dgm:prSet presAssocID="{D20459F7-8EDB-1546-8AD9-1511FA559B18}" presName="text_1" presStyleLbl="node1" presStyleIdx="0" presStyleCnt="2" custScaleY="122311" custLinFactNeighborY="-9360">
        <dgm:presLayoutVars>
          <dgm:bulletEnabled val="1"/>
        </dgm:presLayoutVars>
      </dgm:prSet>
      <dgm:spPr/>
    </dgm:pt>
    <dgm:pt modelId="{3446FC35-B238-1749-B8D1-084A7DCC0492}" type="pres">
      <dgm:prSet presAssocID="{D20459F7-8EDB-1546-8AD9-1511FA559B18}" presName="accent_1" presStyleCnt="0"/>
      <dgm:spPr/>
    </dgm:pt>
    <dgm:pt modelId="{0DC60721-3F12-A642-80A9-2F994F023232}" type="pres">
      <dgm:prSet presAssocID="{D20459F7-8EDB-1546-8AD9-1511FA559B18}" presName="accentRepeatNode" presStyleLbl="solidFgAcc1" presStyleIdx="0" presStyleCnt="2" custLinFactNeighborY="-7480"/>
      <dgm:spPr>
        <a:ln>
          <a:solidFill>
            <a:srgbClr val="467A78"/>
          </a:solidFill>
        </a:ln>
      </dgm:spPr>
    </dgm:pt>
    <dgm:pt modelId="{434B212F-2D07-1446-93B5-B136573474F6}" type="pres">
      <dgm:prSet presAssocID="{C17B1F6D-2C90-9640-9E16-C124D861E78D}" presName="text_2" presStyleLbl="node1" presStyleIdx="1" presStyleCnt="2" custScaleY="124927" custLinFactNeighborY="3744">
        <dgm:presLayoutVars>
          <dgm:bulletEnabled val="1"/>
        </dgm:presLayoutVars>
      </dgm:prSet>
      <dgm:spPr/>
    </dgm:pt>
    <dgm:pt modelId="{2D2DC425-6B87-9A4E-894F-24D31223A870}" type="pres">
      <dgm:prSet presAssocID="{C17B1F6D-2C90-9640-9E16-C124D861E78D}" presName="accent_2" presStyleCnt="0"/>
      <dgm:spPr/>
    </dgm:pt>
    <dgm:pt modelId="{4158D907-41A1-0E40-BB77-3146176A25DA}" type="pres">
      <dgm:prSet presAssocID="{C17B1F6D-2C90-9640-9E16-C124D861E78D}" presName="accentRepeatNode" presStyleLbl="solidFgAcc1" presStyleIdx="1" presStyleCnt="2" custScaleX="100979" custScaleY="100542" custLinFactNeighborY="2992"/>
      <dgm:spPr>
        <a:ln>
          <a:solidFill>
            <a:srgbClr val="467A78"/>
          </a:solidFill>
        </a:ln>
      </dgm:spPr>
    </dgm:pt>
  </dgm:ptLst>
  <dgm:cxnLst>
    <dgm:cxn modelId="{F0D5C522-DF45-5F43-A5E7-5F6F6157654D}" srcId="{2FF9C8C7-F07E-C744-8C6F-9B7194EF2F98}" destId="{C17B1F6D-2C90-9640-9E16-C124D861E78D}" srcOrd="1" destOrd="0" parTransId="{E7D27060-2D77-8F49-B1FA-F6802ABD93A8}" sibTransId="{FEDA59C2-FD88-7F4D-8B26-DAAB11687D7E}"/>
    <dgm:cxn modelId="{31706549-42A4-6040-A40B-E043A42926D8}" type="presOf" srcId="{2FF9C8C7-F07E-C744-8C6F-9B7194EF2F98}" destId="{6D7A4155-1E03-174A-BFD6-8CFBC0F6DA41}" srcOrd="0" destOrd="0" presId="urn:microsoft.com/office/officeart/2008/layout/VerticalCurvedList"/>
    <dgm:cxn modelId="{EA2CBD90-54C1-804F-AFF8-12FBBBC58B8B}" srcId="{2FF9C8C7-F07E-C744-8C6F-9B7194EF2F98}" destId="{D20459F7-8EDB-1546-8AD9-1511FA559B18}" srcOrd="0" destOrd="0" parTransId="{6AD4DE15-39B7-694A-9785-3984DED4E9B3}" sibTransId="{22D27151-A620-6740-9532-EFD9BE942B3B}"/>
    <dgm:cxn modelId="{376451B5-CAB0-F246-BA36-85EE20C557C3}" type="presOf" srcId="{22D27151-A620-6740-9532-EFD9BE942B3B}" destId="{0EDD4FB7-4E29-D343-BEAB-0708B932C111}" srcOrd="0" destOrd="0" presId="urn:microsoft.com/office/officeart/2008/layout/VerticalCurvedList"/>
    <dgm:cxn modelId="{C8AA20C7-41FD-3242-9965-B2FFB2511547}" type="presOf" srcId="{D20459F7-8EDB-1546-8AD9-1511FA559B18}" destId="{2828C524-579B-4446-8EFB-3EAC54AB018D}" srcOrd="0" destOrd="0" presId="urn:microsoft.com/office/officeart/2008/layout/VerticalCurvedList"/>
    <dgm:cxn modelId="{FE556FD7-C050-0F42-B375-F0C8EC1EE9BC}" type="presOf" srcId="{C17B1F6D-2C90-9640-9E16-C124D861E78D}" destId="{434B212F-2D07-1446-93B5-B136573474F6}" srcOrd="0" destOrd="0" presId="urn:microsoft.com/office/officeart/2008/layout/VerticalCurvedList"/>
    <dgm:cxn modelId="{BAE0DAFF-EE82-DB4B-930B-A3C8D2F44799}" type="presParOf" srcId="{6D7A4155-1E03-174A-BFD6-8CFBC0F6DA41}" destId="{E139D40D-8DA1-E041-8900-3208B94FE078}" srcOrd="0" destOrd="0" presId="urn:microsoft.com/office/officeart/2008/layout/VerticalCurvedList"/>
    <dgm:cxn modelId="{1AF79B4F-9E88-9540-825B-15E4E2C269C3}" type="presParOf" srcId="{E139D40D-8DA1-E041-8900-3208B94FE078}" destId="{95077D82-7CEA-0A4B-BC97-B80103F2B779}" srcOrd="0" destOrd="0" presId="urn:microsoft.com/office/officeart/2008/layout/VerticalCurvedList"/>
    <dgm:cxn modelId="{A157E8DD-731F-7F40-A0BB-2BE6EBE5DA42}" type="presParOf" srcId="{95077D82-7CEA-0A4B-BC97-B80103F2B779}" destId="{71213309-973F-B54E-8D4E-DEC9F1A7E6CA}" srcOrd="0" destOrd="0" presId="urn:microsoft.com/office/officeart/2008/layout/VerticalCurvedList"/>
    <dgm:cxn modelId="{80336EBA-8D0C-AC46-911F-1EF1DFC61989}" type="presParOf" srcId="{95077D82-7CEA-0A4B-BC97-B80103F2B779}" destId="{0EDD4FB7-4E29-D343-BEAB-0708B932C111}" srcOrd="1" destOrd="0" presId="urn:microsoft.com/office/officeart/2008/layout/VerticalCurvedList"/>
    <dgm:cxn modelId="{B527E33E-0AE8-F643-98E1-AB66DBD194D1}" type="presParOf" srcId="{95077D82-7CEA-0A4B-BC97-B80103F2B779}" destId="{A0BB414E-75D0-504D-8852-0AD47326FA05}" srcOrd="2" destOrd="0" presId="urn:microsoft.com/office/officeart/2008/layout/VerticalCurvedList"/>
    <dgm:cxn modelId="{82140820-53BA-304C-8C07-FB43725EA927}" type="presParOf" srcId="{95077D82-7CEA-0A4B-BC97-B80103F2B779}" destId="{606F4420-4EFC-4C49-AC46-5DAE3000550E}" srcOrd="3" destOrd="0" presId="urn:microsoft.com/office/officeart/2008/layout/VerticalCurvedList"/>
    <dgm:cxn modelId="{80CE4AE2-9224-C840-8E44-7CD3814DC08A}" type="presParOf" srcId="{E139D40D-8DA1-E041-8900-3208B94FE078}" destId="{2828C524-579B-4446-8EFB-3EAC54AB018D}" srcOrd="1" destOrd="0" presId="urn:microsoft.com/office/officeart/2008/layout/VerticalCurvedList"/>
    <dgm:cxn modelId="{E87FE0C4-9C08-594E-A2CB-579A42586DCC}" type="presParOf" srcId="{E139D40D-8DA1-E041-8900-3208B94FE078}" destId="{3446FC35-B238-1749-B8D1-084A7DCC0492}" srcOrd="2" destOrd="0" presId="urn:microsoft.com/office/officeart/2008/layout/VerticalCurvedList"/>
    <dgm:cxn modelId="{186F1741-1F5D-7945-957C-7FCC1EA97578}" type="presParOf" srcId="{3446FC35-B238-1749-B8D1-084A7DCC0492}" destId="{0DC60721-3F12-A642-80A9-2F994F023232}" srcOrd="0" destOrd="0" presId="urn:microsoft.com/office/officeart/2008/layout/VerticalCurvedList"/>
    <dgm:cxn modelId="{849217ED-F9D4-F24B-800E-4E81FD039B3B}" type="presParOf" srcId="{E139D40D-8DA1-E041-8900-3208B94FE078}" destId="{434B212F-2D07-1446-93B5-B136573474F6}" srcOrd="3" destOrd="0" presId="urn:microsoft.com/office/officeart/2008/layout/VerticalCurvedList"/>
    <dgm:cxn modelId="{A212EE39-F352-E94F-B840-0706EDE09C18}" type="presParOf" srcId="{E139D40D-8DA1-E041-8900-3208B94FE078}" destId="{2D2DC425-6B87-9A4E-894F-24D31223A870}" srcOrd="4" destOrd="0" presId="urn:microsoft.com/office/officeart/2008/layout/VerticalCurvedList"/>
    <dgm:cxn modelId="{8BB3DD6D-E28D-3E41-B20C-140BAE58A8B9}" type="presParOf" srcId="{2D2DC425-6B87-9A4E-894F-24D31223A870}" destId="{4158D907-41A1-0E40-BB77-3146176A25DA}"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DD4FB7-4E29-D343-BEAB-0708B932C111}">
      <dsp:nvSpPr>
        <dsp:cNvPr id="0" name=""/>
        <dsp:cNvSpPr/>
      </dsp:nvSpPr>
      <dsp:spPr>
        <a:xfrm>
          <a:off x="-5372465" y="-822704"/>
          <a:ext cx="6397177" cy="6397177"/>
        </a:xfrm>
        <a:prstGeom prst="blockArc">
          <a:avLst>
            <a:gd name="adj1" fmla="val 18900000"/>
            <a:gd name="adj2" fmla="val 2700000"/>
            <a:gd name="adj3" fmla="val 338"/>
          </a:avLst>
        </a:prstGeom>
        <a:noFill/>
        <a:ln w="12700" cap="flat" cmpd="sng" algn="ctr">
          <a:solidFill>
            <a:srgbClr val="467A78"/>
          </a:solidFill>
          <a:prstDash val="solid"/>
          <a:miter lim="800000"/>
        </a:ln>
        <a:effectLst/>
      </dsp:spPr>
      <dsp:style>
        <a:lnRef idx="2">
          <a:scrgbClr r="0" g="0" b="0"/>
        </a:lnRef>
        <a:fillRef idx="0">
          <a:scrgbClr r="0" g="0" b="0"/>
        </a:fillRef>
        <a:effectRef idx="0">
          <a:scrgbClr r="0" g="0" b="0"/>
        </a:effectRef>
        <a:fontRef idx="minor"/>
      </dsp:style>
    </dsp:sp>
    <dsp:sp modelId="{2828C524-579B-4446-8EFB-3EAC54AB018D}">
      <dsp:nvSpPr>
        <dsp:cNvPr id="0" name=""/>
        <dsp:cNvSpPr/>
      </dsp:nvSpPr>
      <dsp:spPr>
        <a:xfrm>
          <a:off x="536475" y="365316"/>
          <a:ext cx="9913075" cy="731012"/>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0241" tIns="81280" rIns="81280" bIns="81280" numCol="1" spcCol="1270" anchor="ctr" anchorCtr="0">
          <a:noAutofit/>
        </a:bodyPr>
        <a:lstStyle/>
        <a:p>
          <a:pPr marL="0" lvl="0" indent="0" algn="l" defTabSz="1422400">
            <a:lnSpc>
              <a:spcPct val="90000"/>
            </a:lnSpc>
            <a:spcBef>
              <a:spcPct val="0"/>
            </a:spcBef>
            <a:spcAft>
              <a:spcPct val="35000"/>
            </a:spcAft>
            <a:buNone/>
          </a:pPr>
          <a:endParaRPr lang="en-GB" sz="3200" b="1" i="0" kern="1200">
            <a:solidFill>
              <a:srgbClr val="467A78"/>
            </a:solidFill>
            <a:latin typeface="Source Sans Pro" panose="020B0503030403020204" pitchFamily="34" charset="0"/>
            <a:ea typeface="Source Sans Pro" panose="020B0503030403020204" pitchFamily="34" charset="0"/>
          </a:endParaRPr>
        </a:p>
      </dsp:txBody>
      <dsp:txXfrm>
        <a:off x="536475" y="365316"/>
        <a:ext cx="9913075" cy="731012"/>
      </dsp:txXfrm>
    </dsp:sp>
    <dsp:sp modelId="{0DC60721-3F12-A642-80A9-2F994F023232}">
      <dsp:nvSpPr>
        <dsp:cNvPr id="0" name=""/>
        <dsp:cNvSpPr/>
      </dsp:nvSpPr>
      <dsp:spPr>
        <a:xfrm>
          <a:off x="79592" y="273939"/>
          <a:ext cx="913765" cy="913765"/>
        </a:xfrm>
        <a:prstGeom prst="ellipse">
          <a:avLst/>
        </a:prstGeom>
        <a:solidFill>
          <a:schemeClr val="lt1">
            <a:hueOff val="0"/>
            <a:satOff val="0"/>
            <a:lumOff val="0"/>
            <a:alphaOff val="0"/>
          </a:schemeClr>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dsp:style>
    </dsp:sp>
    <dsp:sp modelId="{434B212F-2D07-1446-93B5-B136573474F6}">
      <dsp:nvSpPr>
        <dsp:cNvPr id="0" name=""/>
        <dsp:cNvSpPr/>
      </dsp:nvSpPr>
      <dsp:spPr>
        <a:xfrm>
          <a:off x="955581" y="1462024"/>
          <a:ext cx="9493969" cy="731012"/>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0241" tIns="81280" rIns="81280" bIns="81280" numCol="1" spcCol="1270" anchor="ctr" anchorCtr="0">
          <a:noAutofit/>
        </a:bodyPr>
        <a:lstStyle/>
        <a:p>
          <a:pPr marL="0" lvl="0" indent="0" algn="l" defTabSz="1422400">
            <a:lnSpc>
              <a:spcPct val="90000"/>
            </a:lnSpc>
            <a:spcBef>
              <a:spcPct val="0"/>
            </a:spcBef>
            <a:spcAft>
              <a:spcPct val="35000"/>
            </a:spcAft>
            <a:buNone/>
          </a:pPr>
          <a:endParaRPr lang="en-GB" sz="3200" b="1" i="0" kern="1200">
            <a:solidFill>
              <a:srgbClr val="467A78"/>
            </a:solidFill>
          </a:endParaRPr>
        </a:p>
      </dsp:txBody>
      <dsp:txXfrm>
        <a:off x="955581" y="1462024"/>
        <a:ext cx="9493969" cy="731012"/>
      </dsp:txXfrm>
    </dsp:sp>
    <dsp:sp modelId="{4158D907-41A1-0E40-BB77-3146176A25DA}">
      <dsp:nvSpPr>
        <dsp:cNvPr id="0" name=""/>
        <dsp:cNvSpPr/>
      </dsp:nvSpPr>
      <dsp:spPr>
        <a:xfrm>
          <a:off x="498698" y="1370647"/>
          <a:ext cx="913765" cy="913765"/>
        </a:xfrm>
        <a:prstGeom prst="ellipse">
          <a:avLst/>
        </a:prstGeom>
        <a:solidFill>
          <a:schemeClr val="lt1">
            <a:hueOff val="0"/>
            <a:satOff val="0"/>
            <a:lumOff val="0"/>
            <a:alphaOff val="0"/>
          </a:schemeClr>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dsp:style>
    </dsp:sp>
    <dsp:sp modelId="{16FBC536-F710-CB4C-9589-9B3408895722}">
      <dsp:nvSpPr>
        <dsp:cNvPr id="0" name=""/>
        <dsp:cNvSpPr/>
      </dsp:nvSpPr>
      <dsp:spPr>
        <a:xfrm>
          <a:off x="955581" y="2558732"/>
          <a:ext cx="9493969" cy="731012"/>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0241" tIns="81280" rIns="81280" bIns="81280" numCol="1" spcCol="1270" anchor="ctr" anchorCtr="0">
          <a:noAutofit/>
        </a:bodyPr>
        <a:lstStyle/>
        <a:p>
          <a:pPr marL="0" lvl="0" indent="0" algn="l" defTabSz="1422400">
            <a:lnSpc>
              <a:spcPct val="90000"/>
            </a:lnSpc>
            <a:spcBef>
              <a:spcPct val="0"/>
            </a:spcBef>
            <a:spcAft>
              <a:spcPct val="35000"/>
            </a:spcAft>
            <a:buNone/>
          </a:pPr>
          <a:endParaRPr lang="en-GB" sz="3200" b="1" i="0" kern="1200">
            <a:solidFill>
              <a:srgbClr val="467A78"/>
            </a:solidFill>
          </a:endParaRPr>
        </a:p>
      </dsp:txBody>
      <dsp:txXfrm>
        <a:off x="955581" y="2558732"/>
        <a:ext cx="9493969" cy="731012"/>
      </dsp:txXfrm>
    </dsp:sp>
    <dsp:sp modelId="{758349A3-BCA3-6748-B3FC-75A9A805E797}">
      <dsp:nvSpPr>
        <dsp:cNvPr id="0" name=""/>
        <dsp:cNvSpPr/>
      </dsp:nvSpPr>
      <dsp:spPr>
        <a:xfrm>
          <a:off x="498698" y="2467356"/>
          <a:ext cx="913765" cy="913765"/>
        </a:xfrm>
        <a:prstGeom prst="ellipse">
          <a:avLst/>
        </a:prstGeom>
        <a:solidFill>
          <a:schemeClr val="lt1">
            <a:hueOff val="0"/>
            <a:satOff val="0"/>
            <a:lumOff val="0"/>
            <a:alphaOff val="0"/>
          </a:schemeClr>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dsp:style>
    </dsp:sp>
    <dsp:sp modelId="{88519641-7E92-D646-9DB6-1EA574EDB9ED}">
      <dsp:nvSpPr>
        <dsp:cNvPr id="0" name=""/>
        <dsp:cNvSpPr/>
      </dsp:nvSpPr>
      <dsp:spPr>
        <a:xfrm>
          <a:off x="536475" y="3655440"/>
          <a:ext cx="9913075" cy="731012"/>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0241" tIns="81280" rIns="81280" bIns="81280" numCol="1" spcCol="1270" anchor="ctr" anchorCtr="0">
          <a:noAutofit/>
        </a:bodyPr>
        <a:lstStyle/>
        <a:p>
          <a:pPr marL="0" lvl="0" indent="0" algn="l" defTabSz="1422400">
            <a:lnSpc>
              <a:spcPct val="90000"/>
            </a:lnSpc>
            <a:spcBef>
              <a:spcPct val="0"/>
            </a:spcBef>
            <a:spcAft>
              <a:spcPct val="35000"/>
            </a:spcAft>
            <a:buNone/>
          </a:pPr>
          <a:endParaRPr lang="en-GB" sz="3200" b="1" i="0" kern="1200">
            <a:solidFill>
              <a:srgbClr val="467A78"/>
            </a:solidFill>
          </a:endParaRPr>
        </a:p>
      </dsp:txBody>
      <dsp:txXfrm>
        <a:off x="536475" y="3655440"/>
        <a:ext cx="9913075" cy="731012"/>
      </dsp:txXfrm>
    </dsp:sp>
    <dsp:sp modelId="{63DA9246-F746-2441-9298-2B85141C1187}">
      <dsp:nvSpPr>
        <dsp:cNvPr id="0" name=""/>
        <dsp:cNvSpPr/>
      </dsp:nvSpPr>
      <dsp:spPr>
        <a:xfrm>
          <a:off x="79592" y="3564064"/>
          <a:ext cx="913765" cy="913765"/>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DD4FB7-4E29-D343-BEAB-0708B932C111}">
      <dsp:nvSpPr>
        <dsp:cNvPr id="0" name=""/>
        <dsp:cNvSpPr/>
      </dsp:nvSpPr>
      <dsp:spPr>
        <a:xfrm>
          <a:off x="-5331481" y="-822704"/>
          <a:ext cx="6397177" cy="6397177"/>
        </a:xfrm>
        <a:prstGeom prst="blockArc">
          <a:avLst>
            <a:gd name="adj1" fmla="val 18900000"/>
            <a:gd name="adj2" fmla="val 2700000"/>
            <a:gd name="adj3" fmla="val 338"/>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828C524-579B-4446-8EFB-3EAC54AB018D}">
      <dsp:nvSpPr>
        <dsp:cNvPr id="0" name=""/>
        <dsp:cNvSpPr/>
      </dsp:nvSpPr>
      <dsp:spPr>
        <a:xfrm>
          <a:off x="873493" y="260501"/>
          <a:ext cx="9617040" cy="1940036"/>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7504" tIns="71120" rIns="71120" bIns="71120" numCol="1" spcCol="1270" anchor="ctr" anchorCtr="0">
          <a:noAutofit/>
        </a:bodyPr>
        <a:lstStyle/>
        <a:p>
          <a:pPr marL="0" lvl="0" indent="0" algn="l" defTabSz="1244600">
            <a:lnSpc>
              <a:spcPct val="90000"/>
            </a:lnSpc>
            <a:spcBef>
              <a:spcPts val="1200"/>
            </a:spcBef>
            <a:spcAft>
              <a:spcPts val="576"/>
            </a:spcAft>
            <a:buNone/>
          </a:pPr>
          <a:r>
            <a:rPr lang="en-GB" sz="2800" b="1" i="0" kern="1200" dirty="0">
              <a:solidFill>
                <a:srgbClr val="467A78"/>
              </a:solidFill>
              <a:latin typeface="Source Sans Pro" panose="020B0503030403020204" pitchFamily="34" charset="0"/>
              <a:ea typeface="Source Sans Pro" panose="020B0503030403020204" pitchFamily="34" charset="0"/>
            </a:rPr>
            <a:t>What is digital marketing strategy</a:t>
          </a:r>
        </a:p>
        <a:p>
          <a:pPr marL="228600" lvl="1" indent="-228600" algn="l" defTabSz="1066800">
            <a:lnSpc>
              <a:spcPct val="90000"/>
            </a:lnSpc>
            <a:spcBef>
              <a:spcPct val="0"/>
            </a:spcBef>
            <a:spcAft>
              <a:spcPct val="15000"/>
            </a:spcAft>
            <a:buChar char="•"/>
          </a:pPr>
          <a:r>
            <a:rPr lang="en-GB" sz="2400" b="0" i="0" kern="1200" dirty="0">
              <a:solidFill>
                <a:srgbClr val="467A78"/>
              </a:solidFill>
              <a:latin typeface="Source Sans Pro" panose="020B0503030403020204" pitchFamily="34" charset="0"/>
              <a:ea typeface="Source Sans Pro" panose="020B0503030403020204" pitchFamily="34" charset="0"/>
            </a:rPr>
            <a:t>Digital marketing strategy as a channel marketing strategy (p.138)</a:t>
          </a:r>
        </a:p>
        <a:p>
          <a:pPr marL="228600" lvl="1" indent="-228600" algn="l" defTabSz="1066800">
            <a:lnSpc>
              <a:spcPct val="90000"/>
            </a:lnSpc>
            <a:spcBef>
              <a:spcPct val="0"/>
            </a:spcBef>
            <a:spcAft>
              <a:spcPct val="15000"/>
            </a:spcAft>
            <a:buChar char="•"/>
          </a:pPr>
          <a:r>
            <a:rPr lang="en-GB" sz="2400" b="0" i="0" kern="1200" dirty="0">
              <a:solidFill>
                <a:srgbClr val="467A78"/>
              </a:solidFill>
              <a:latin typeface="Source Sans Pro" panose="020B0503030403020204" pitchFamily="34" charset="0"/>
              <a:ea typeface="Source Sans Pro" panose="020B0503030403020204" pitchFamily="34" charset="0"/>
            </a:rPr>
            <a:t>Which digital marketing activities (p.139)</a:t>
          </a:r>
        </a:p>
      </dsp:txBody>
      <dsp:txXfrm>
        <a:off x="873493" y="260501"/>
        <a:ext cx="9617040" cy="1940036"/>
      </dsp:txXfrm>
    </dsp:sp>
    <dsp:sp modelId="{0DC60721-3F12-A642-80A9-2F994F023232}">
      <dsp:nvSpPr>
        <dsp:cNvPr id="0" name=""/>
        <dsp:cNvSpPr/>
      </dsp:nvSpPr>
      <dsp:spPr>
        <a:xfrm>
          <a:off x="25065" y="382227"/>
          <a:ext cx="1696856" cy="1696856"/>
        </a:xfrm>
        <a:prstGeom prst="ellipse">
          <a:avLst/>
        </a:prstGeom>
        <a:solidFill>
          <a:schemeClr val="lt1">
            <a:hueOff val="0"/>
            <a:satOff val="0"/>
            <a:lumOff val="0"/>
            <a:alphaOff val="0"/>
          </a:schemeClr>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dsp:style>
    </dsp:sp>
    <dsp:sp modelId="{434B212F-2D07-1446-93B5-B136573474F6}">
      <dsp:nvSpPr>
        <dsp:cNvPr id="0" name=""/>
        <dsp:cNvSpPr/>
      </dsp:nvSpPr>
      <dsp:spPr>
        <a:xfrm>
          <a:off x="873493" y="2525072"/>
          <a:ext cx="9617040" cy="1839881"/>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7504" tIns="71120" rIns="71120" bIns="71120" numCol="1" spcCol="1270" anchor="ctr" anchorCtr="0">
          <a:noAutofit/>
        </a:bodyPr>
        <a:lstStyle/>
        <a:p>
          <a:pPr marL="0" lvl="0" indent="0" algn="l" defTabSz="1244600">
            <a:lnSpc>
              <a:spcPct val="90000"/>
            </a:lnSpc>
            <a:spcBef>
              <a:spcPct val="0"/>
            </a:spcBef>
            <a:spcAft>
              <a:spcPct val="35000"/>
            </a:spcAft>
            <a:buNone/>
          </a:pPr>
          <a:r>
            <a:rPr lang="en-GB" sz="2800" b="1" i="0" kern="1200" dirty="0">
              <a:solidFill>
                <a:srgbClr val="467A78"/>
              </a:solidFill>
            </a:rPr>
            <a:t>Why digital transformation and strategy? (p.141)</a:t>
          </a:r>
        </a:p>
        <a:p>
          <a:pPr marL="228600" lvl="1" indent="-228600" algn="l" defTabSz="1066800">
            <a:lnSpc>
              <a:spcPct val="90000"/>
            </a:lnSpc>
            <a:spcBef>
              <a:spcPct val="0"/>
            </a:spcBef>
            <a:spcAft>
              <a:spcPct val="15000"/>
            </a:spcAft>
            <a:buChar char="•"/>
          </a:pPr>
          <a:r>
            <a:rPr lang="en-GB" sz="2400" b="0" i="0" kern="1200" dirty="0">
              <a:solidFill>
                <a:srgbClr val="467A78"/>
              </a:solidFill>
              <a:latin typeface="Source Sans Pro" panose="020B0503030403020204" pitchFamily="34" charset="0"/>
              <a:ea typeface="Source Sans Pro" panose="020B0503030403020204" pitchFamily="34" charset="0"/>
              <a:cs typeface="+mn-cs"/>
            </a:rPr>
            <a:t>Define digital transformation</a:t>
          </a:r>
        </a:p>
        <a:p>
          <a:pPr marL="228600" lvl="1" indent="-228600" algn="l" defTabSz="1066800">
            <a:lnSpc>
              <a:spcPct val="90000"/>
            </a:lnSpc>
            <a:spcBef>
              <a:spcPct val="0"/>
            </a:spcBef>
            <a:spcAft>
              <a:spcPct val="15000"/>
            </a:spcAft>
            <a:buChar char="•"/>
          </a:pPr>
          <a:r>
            <a:rPr lang="en-GB" sz="2400" b="0" i="0" kern="1200" dirty="0">
              <a:solidFill>
                <a:srgbClr val="467A78"/>
              </a:solidFill>
              <a:latin typeface="Source Sans Pro" panose="020B0503030403020204" pitchFamily="34" charset="0"/>
              <a:ea typeface="Source Sans Pro" panose="020B0503030403020204" pitchFamily="34" charset="0"/>
              <a:cs typeface="+mn-cs"/>
            </a:rPr>
            <a:t>Digital marketing plan: roles, challenges, benefits</a:t>
          </a:r>
        </a:p>
      </dsp:txBody>
      <dsp:txXfrm>
        <a:off x="873493" y="2525072"/>
        <a:ext cx="9617040" cy="1839881"/>
      </dsp:txXfrm>
    </dsp:sp>
    <dsp:sp modelId="{4158D907-41A1-0E40-BB77-3146176A25DA}">
      <dsp:nvSpPr>
        <dsp:cNvPr id="0" name=""/>
        <dsp:cNvSpPr/>
      </dsp:nvSpPr>
      <dsp:spPr>
        <a:xfrm>
          <a:off x="25065" y="2596530"/>
          <a:ext cx="1696856" cy="1696856"/>
        </a:xfrm>
        <a:prstGeom prst="ellipse">
          <a:avLst/>
        </a:prstGeom>
        <a:solidFill>
          <a:schemeClr val="lt1">
            <a:hueOff val="0"/>
            <a:satOff val="0"/>
            <a:lumOff val="0"/>
            <a:alphaOff val="0"/>
          </a:schemeClr>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DD4FB7-4E29-D343-BEAB-0708B932C111}">
      <dsp:nvSpPr>
        <dsp:cNvPr id="0" name=""/>
        <dsp:cNvSpPr/>
      </dsp:nvSpPr>
      <dsp:spPr>
        <a:xfrm>
          <a:off x="-5327328" y="-822704"/>
          <a:ext cx="6397177" cy="6397177"/>
        </a:xfrm>
        <a:prstGeom prst="blockArc">
          <a:avLst>
            <a:gd name="adj1" fmla="val 18900000"/>
            <a:gd name="adj2" fmla="val 2700000"/>
            <a:gd name="adj3" fmla="val 338"/>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828C524-579B-4446-8EFB-3EAC54AB018D}">
      <dsp:nvSpPr>
        <dsp:cNvPr id="0" name=""/>
        <dsp:cNvSpPr/>
      </dsp:nvSpPr>
      <dsp:spPr>
        <a:xfrm>
          <a:off x="877646" y="332509"/>
          <a:ext cx="9617040" cy="1796021"/>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7504" tIns="71120" rIns="71120" bIns="71120" numCol="1" spcCol="1270" anchor="t" anchorCtr="0">
          <a:noAutofit/>
        </a:bodyPr>
        <a:lstStyle/>
        <a:p>
          <a:pPr marL="0" lvl="0" indent="0" algn="l" defTabSz="1244600">
            <a:lnSpc>
              <a:spcPct val="90000"/>
            </a:lnSpc>
            <a:spcBef>
              <a:spcPct val="0"/>
            </a:spcBef>
            <a:spcAft>
              <a:spcPct val="35000"/>
            </a:spcAft>
            <a:buNone/>
          </a:pPr>
          <a:r>
            <a:rPr lang="en-GB" sz="2800" b="1" i="0" kern="1200" dirty="0">
              <a:solidFill>
                <a:srgbClr val="467A78"/>
              </a:solidFill>
              <a:latin typeface="Source Sans Pro" panose="020B0503030403020204" pitchFamily="34" charset="0"/>
              <a:ea typeface="Source Sans Pro" panose="020B0503030403020204" pitchFamily="34" charset="0"/>
            </a:rPr>
            <a:t>A Strategic Process Model</a:t>
          </a:r>
        </a:p>
        <a:p>
          <a:pPr marL="228600" lvl="1" indent="-228600" algn="l" defTabSz="1066800">
            <a:lnSpc>
              <a:spcPct val="90000"/>
            </a:lnSpc>
            <a:spcBef>
              <a:spcPct val="0"/>
            </a:spcBef>
            <a:spcAft>
              <a:spcPct val="15000"/>
            </a:spcAft>
            <a:buChar char="•"/>
          </a:pPr>
          <a:r>
            <a:rPr lang="en-GB" sz="2400" b="0" i="0" kern="1200" dirty="0">
              <a:solidFill>
                <a:srgbClr val="467A78"/>
              </a:solidFill>
              <a:latin typeface="Source Sans Pro" panose="020B0503030403020204" pitchFamily="34" charset="0"/>
              <a:ea typeface="Source Sans Pro" panose="020B0503030403020204" pitchFamily="34" charset="0"/>
            </a:rPr>
            <a:t>Prescriptive strategy vs. Emergent Strategy</a:t>
          </a:r>
        </a:p>
        <a:p>
          <a:pPr marL="228600" lvl="1" indent="-228600" algn="l" defTabSz="1066800">
            <a:lnSpc>
              <a:spcPct val="90000"/>
            </a:lnSpc>
            <a:spcBef>
              <a:spcPct val="0"/>
            </a:spcBef>
            <a:spcAft>
              <a:spcPct val="15000"/>
            </a:spcAft>
            <a:buChar char="•"/>
          </a:pPr>
          <a:r>
            <a:rPr lang="en-GB" sz="2400" b="0" i="0" kern="1200" dirty="0">
              <a:solidFill>
                <a:srgbClr val="467A78"/>
              </a:solidFill>
              <a:latin typeface="Source Sans Pro" panose="020B0503030403020204" pitchFamily="34" charset="0"/>
              <a:ea typeface="Source Sans Pro" panose="020B0503030403020204" pitchFamily="34" charset="0"/>
            </a:rPr>
            <a:t>SOSTAC  </a:t>
          </a:r>
        </a:p>
      </dsp:txBody>
      <dsp:txXfrm>
        <a:off x="877646" y="332509"/>
        <a:ext cx="9617040" cy="1796021"/>
      </dsp:txXfrm>
    </dsp:sp>
    <dsp:sp modelId="{0DC60721-3F12-A642-80A9-2F994F023232}">
      <dsp:nvSpPr>
        <dsp:cNvPr id="0" name=""/>
        <dsp:cNvSpPr/>
      </dsp:nvSpPr>
      <dsp:spPr>
        <a:xfrm>
          <a:off x="29218" y="382227"/>
          <a:ext cx="1696856" cy="1696856"/>
        </a:xfrm>
        <a:prstGeom prst="ellipse">
          <a:avLst/>
        </a:prstGeom>
        <a:solidFill>
          <a:schemeClr val="lt1">
            <a:hueOff val="0"/>
            <a:satOff val="0"/>
            <a:lumOff val="0"/>
            <a:alphaOff val="0"/>
          </a:schemeClr>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dsp:style>
    </dsp:sp>
    <dsp:sp modelId="{434B212F-2D07-1446-93B5-B136573474F6}">
      <dsp:nvSpPr>
        <dsp:cNvPr id="0" name=""/>
        <dsp:cNvSpPr/>
      </dsp:nvSpPr>
      <dsp:spPr>
        <a:xfrm>
          <a:off x="877646" y="2525072"/>
          <a:ext cx="9617040" cy="1839881"/>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7504" tIns="71120" rIns="71120" bIns="71120" numCol="1" spcCol="1270" anchor="t" anchorCtr="0">
          <a:noAutofit/>
        </a:bodyPr>
        <a:lstStyle/>
        <a:p>
          <a:pPr marL="0" lvl="0" indent="0" algn="l" defTabSz="1244600">
            <a:lnSpc>
              <a:spcPct val="90000"/>
            </a:lnSpc>
            <a:spcBef>
              <a:spcPct val="0"/>
            </a:spcBef>
            <a:spcAft>
              <a:spcPct val="35000"/>
            </a:spcAft>
            <a:buNone/>
          </a:pPr>
          <a:r>
            <a:rPr lang="en-GB" sz="2800" b="1" i="0" kern="1200" dirty="0">
              <a:solidFill>
                <a:srgbClr val="467A78"/>
              </a:solidFill>
            </a:rPr>
            <a:t>Steps to structure a DM strategy</a:t>
          </a:r>
        </a:p>
        <a:p>
          <a:pPr marL="276225" lvl="1" indent="-265113" algn="l" defTabSz="1066800">
            <a:lnSpc>
              <a:spcPct val="90000"/>
            </a:lnSpc>
            <a:spcBef>
              <a:spcPct val="0"/>
            </a:spcBef>
            <a:spcAft>
              <a:spcPct val="15000"/>
            </a:spcAft>
            <a:buFont typeface="Arial" panose="020B0604020202020204" pitchFamily="34" charset="0"/>
            <a:buChar char="•"/>
            <a:tabLst/>
          </a:pPr>
          <a:r>
            <a:rPr lang="en-GB" sz="2400" b="0" i="0" kern="1200" dirty="0">
              <a:solidFill>
                <a:srgbClr val="467A78"/>
              </a:solidFill>
            </a:rPr>
            <a:t>Situational analysis (chap 2 &amp; 3)</a:t>
          </a:r>
          <a:endParaRPr lang="en-GB" sz="2800" b="0" i="0" kern="1200" dirty="0">
            <a:solidFill>
              <a:srgbClr val="467A78"/>
            </a:solidFill>
          </a:endParaRPr>
        </a:p>
        <a:p>
          <a:pPr marL="276225" lvl="1" indent="-265113" algn="l" defTabSz="1066800">
            <a:lnSpc>
              <a:spcPct val="90000"/>
            </a:lnSpc>
            <a:spcBef>
              <a:spcPct val="0"/>
            </a:spcBef>
            <a:spcAft>
              <a:spcPct val="15000"/>
            </a:spcAft>
            <a:buFont typeface="Arial" panose="020B0604020202020204" pitchFamily="34" charset="0"/>
            <a:buChar char="•"/>
            <a:tabLst/>
          </a:pPr>
          <a:r>
            <a:rPr lang="en-GB" sz="2400" b="0" i="0" kern="1200" dirty="0">
              <a:solidFill>
                <a:srgbClr val="467A78"/>
              </a:solidFill>
            </a:rPr>
            <a:t>Goal and objective setting</a:t>
          </a:r>
          <a:endParaRPr lang="en-GB" sz="2800" b="1" i="0" kern="1200" dirty="0">
            <a:solidFill>
              <a:srgbClr val="467A78"/>
            </a:solidFill>
          </a:endParaRPr>
        </a:p>
        <a:p>
          <a:pPr marL="276225" lvl="1" indent="-265113" algn="l" defTabSz="1066800">
            <a:lnSpc>
              <a:spcPct val="90000"/>
            </a:lnSpc>
            <a:spcBef>
              <a:spcPct val="0"/>
            </a:spcBef>
            <a:spcAft>
              <a:spcPct val="15000"/>
            </a:spcAft>
            <a:buFont typeface="Arial" panose="020B0604020202020204" pitchFamily="34" charset="0"/>
            <a:buChar char="•"/>
            <a:tabLst/>
          </a:pPr>
          <a:r>
            <a:rPr lang="en-GB" sz="2400" b="0" i="0" kern="1200" dirty="0">
              <a:solidFill>
                <a:srgbClr val="467A78"/>
              </a:solidFill>
              <a:latin typeface="Calibri" panose="020F0502020204030204"/>
              <a:ea typeface="+mn-ea"/>
              <a:cs typeface="+mn-cs"/>
            </a:rPr>
            <a:t>8 key decisions to formulate a DM strategy</a:t>
          </a:r>
        </a:p>
      </dsp:txBody>
      <dsp:txXfrm>
        <a:off x="877646" y="2525072"/>
        <a:ext cx="9617040" cy="1839881"/>
      </dsp:txXfrm>
    </dsp:sp>
    <dsp:sp modelId="{4158D907-41A1-0E40-BB77-3146176A25DA}">
      <dsp:nvSpPr>
        <dsp:cNvPr id="0" name=""/>
        <dsp:cNvSpPr/>
      </dsp:nvSpPr>
      <dsp:spPr>
        <a:xfrm>
          <a:off x="20912" y="2591931"/>
          <a:ext cx="1713468" cy="1706053"/>
        </a:xfrm>
        <a:prstGeom prst="ellipse">
          <a:avLst/>
        </a:prstGeom>
        <a:solidFill>
          <a:schemeClr val="lt1">
            <a:hueOff val="0"/>
            <a:satOff val="0"/>
            <a:lumOff val="0"/>
            <a:alphaOff val="0"/>
          </a:schemeClr>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DD4FB7-4E29-D343-BEAB-0708B932C111}">
      <dsp:nvSpPr>
        <dsp:cNvPr id="0" name=""/>
        <dsp:cNvSpPr/>
      </dsp:nvSpPr>
      <dsp:spPr>
        <a:xfrm>
          <a:off x="-5327328" y="-822704"/>
          <a:ext cx="6397177" cy="6397177"/>
        </a:xfrm>
        <a:prstGeom prst="blockArc">
          <a:avLst>
            <a:gd name="adj1" fmla="val 18900000"/>
            <a:gd name="adj2" fmla="val 2700000"/>
            <a:gd name="adj3" fmla="val 338"/>
          </a:avLst>
        </a:prstGeom>
        <a:noFill/>
        <a:ln w="12700" cap="flat" cmpd="sng" algn="ctr">
          <a:solidFill>
            <a:srgbClr val="467A78"/>
          </a:solidFill>
          <a:prstDash val="solid"/>
          <a:miter lim="800000"/>
        </a:ln>
        <a:effectLst/>
      </dsp:spPr>
      <dsp:style>
        <a:lnRef idx="2">
          <a:scrgbClr r="0" g="0" b="0"/>
        </a:lnRef>
        <a:fillRef idx="0">
          <a:scrgbClr r="0" g="0" b="0"/>
        </a:fillRef>
        <a:effectRef idx="0">
          <a:scrgbClr r="0" g="0" b="0"/>
        </a:effectRef>
        <a:fontRef idx="minor"/>
      </dsp:style>
    </dsp:sp>
    <dsp:sp modelId="{2828C524-579B-4446-8EFB-3EAC54AB018D}">
      <dsp:nvSpPr>
        <dsp:cNvPr id="0" name=""/>
        <dsp:cNvSpPr/>
      </dsp:nvSpPr>
      <dsp:spPr>
        <a:xfrm>
          <a:off x="877646" y="400342"/>
          <a:ext cx="9617040" cy="1660353"/>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7504" tIns="71120" rIns="71120" bIns="71120" numCol="1" spcCol="1270" anchor="ctr" anchorCtr="0">
          <a:noAutofit/>
        </a:bodyPr>
        <a:lstStyle/>
        <a:p>
          <a:pPr marL="0" lvl="0" indent="0" algn="l" defTabSz="1244600">
            <a:lnSpc>
              <a:spcPct val="90000"/>
            </a:lnSpc>
            <a:spcBef>
              <a:spcPct val="0"/>
            </a:spcBef>
            <a:spcAft>
              <a:spcPct val="35000"/>
            </a:spcAft>
            <a:buNone/>
          </a:pPr>
          <a:r>
            <a:rPr lang="en-GB" sz="2800" b="1" i="0" kern="1200" dirty="0">
              <a:solidFill>
                <a:srgbClr val="467A78"/>
              </a:solidFill>
              <a:latin typeface="Source Sans Pro" panose="020B0503030403020204" pitchFamily="34" charset="0"/>
              <a:ea typeface="Source Sans Pro" panose="020B0503030403020204" pitchFamily="34" charset="0"/>
            </a:rPr>
            <a:t>Organisational issues</a:t>
          </a:r>
        </a:p>
      </dsp:txBody>
      <dsp:txXfrm>
        <a:off x="877646" y="400342"/>
        <a:ext cx="9617040" cy="1660353"/>
      </dsp:txXfrm>
    </dsp:sp>
    <dsp:sp modelId="{0DC60721-3F12-A642-80A9-2F994F023232}">
      <dsp:nvSpPr>
        <dsp:cNvPr id="0" name=""/>
        <dsp:cNvSpPr/>
      </dsp:nvSpPr>
      <dsp:spPr>
        <a:xfrm>
          <a:off x="29218" y="382227"/>
          <a:ext cx="1696856" cy="1696856"/>
        </a:xfrm>
        <a:prstGeom prst="ellipse">
          <a:avLst/>
        </a:prstGeom>
        <a:solidFill>
          <a:schemeClr val="lt1">
            <a:hueOff val="0"/>
            <a:satOff val="0"/>
            <a:lumOff val="0"/>
            <a:alphaOff val="0"/>
          </a:schemeClr>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dsp:style>
    </dsp:sp>
    <dsp:sp modelId="{434B212F-2D07-1446-93B5-B136573474F6}">
      <dsp:nvSpPr>
        <dsp:cNvPr id="0" name=""/>
        <dsp:cNvSpPr/>
      </dsp:nvSpPr>
      <dsp:spPr>
        <a:xfrm>
          <a:off x="877646" y="2597079"/>
          <a:ext cx="9617040" cy="1695865"/>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7504" tIns="71120" rIns="71120" bIns="71120" numCol="1" spcCol="1270" anchor="ctr" anchorCtr="0">
          <a:noAutofit/>
        </a:bodyPr>
        <a:lstStyle/>
        <a:p>
          <a:pPr marL="0" lvl="0" indent="0" algn="l" defTabSz="1244600">
            <a:lnSpc>
              <a:spcPct val="90000"/>
            </a:lnSpc>
            <a:spcBef>
              <a:spcPct val="0"/>
            </a:spcBef>
            <a:spcAft>
              <a:spcPct val="35000"/>
            </a:spcAft>
            <a:buNone/>
          </a:pPr>
          <a:r>
            <a:rPr lang="en-GB" sz="2800" b="1" i="0" kern="1200" dirty="0">
              <a:solidFill>
                <a:srgbClr val="467A78"/>
              </a:solidFill>
            </a:rPr>
            <a:t>Digital initiatives</a:t>
          </a:r>
        </a:p>
      </dsp:txBody>
      <dsp:txXfrm>
        <a:off x="877646" y="2597079"/>
        <a:ext cx="9617040" cy="1695865"/>
      </dsp:txXfrm>
    </dsp:sp>
    <dsp:sp modelId="{4158D907-41A1-0E40-BB77-3146176A25DA}">
      <dsp:nvSpPr>
        <dsp:cNvPr id="0" name=""/>
        <dsp:cNvSpPr/>
      </dsp:nvSpPr>
      <dsp:spPr>
        <a:xfrm>
          <a:off x="20912" y="2591931"/>
          <a:ext cx="1713468" cy="1706053"/>
        </a:xfrm>
        <a:prstGeom prst="ellipse">
          <a:avLst/>
        </a:prstGeom>
        <a:solidFill>
          <a:schemeClr val="lt1">
            <a:hueOff val="0"/>
            <a:satOff val="0"/>
            <a:lumOff val="0"/>
            <a:alphaOff val="0"/>
          </a:schemeClr>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C9BE231-3047-46CC-8EB7-0A9C6A23B5E3}" type="datetimeFigureOut">
              <a:rPr lang="en-GB" smtClean="0"/>
              <a:pPr/>
              <a:t>24/12/2024</a:t>
            </a:fld>
            <a:endParaRPr lang="en-GB"/>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C0D405B-D0BD-49FD-B9CE-587CD7BE6392}" type="slidenum">
              <a:rPr lang="en-GB" smtClean="0"/>
              <a:pPr/>
              <a:t>‹N°›</a:t>
            </a:fld>
            <a:endParaRPr lang="en-GB"/>
          </a:p>
        </p:txBody>
      </p:sp>
    </p:spTree>
    <p:extLst>
      <p:ext uri="{BB962C8B-B14F-4D97-AF65-F5344CB8AC3E}">
        <p14:creationId xmlns:p14="http://schemas.microsoft.com/office/powerpoint/2010/main" val="1930238602"/>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tiff>
</file>

<file path=ppt/media/image12.png>
</file>

<file path=ppt/media/image13.tiff>
</file>

<file path=ppt/media/image14.jpeg>
</file>

<file path=ppt/media/image2.png>
</file>

<file path=ppt/media/image3.png>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AD29C7B-D5A1-4F4F-81D6-26274366EFEE}" type="datetimeFigureOut">
              <a:rPr lang="en-GB" smtClean="0"/>
              <a:t>24/12/2024</a:t>
            </a:fld>
            <a:endParaRPr lang="en-GB"/>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00C9930-0A10-4D51-BF8B-58A66CF9DE84}" type="slidenum">
              <a:rPr lang="en-GB" smtClean="0"/>
              <a:t>‹N°›</a:t>
            </a:fld>
            <a:endParaRPr lang="en-GB"/>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0C9930-0A10-4D51-BF8B-58A66CF9DE84}" type="slidenum">
              <a:rPr lang="en-GB" smtClean="0"/>
              <a:t>1</a:t>
            </a:fld>
            <a:endParaRPr lang="en-GB"/>
          </a:p>
        </p:txBody>
      </p:sp>
    </p:spTree>
    <p:extLst>
      <p:ext uri="{BB962C8B-B14F-4D97-AF65-F5344CB8AC3E}">
        <p14:creationId xmlns:p14="http://schemas.microsoft.com/office/powerpoint/2010/main" val="4304780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solidFill>
                  <a:srgbClr val="007FFF"/>
                </a:solidFill>
                <a:effectLst/>
                <a:latin typeface="HelveticaNeueLTW1G"/>
              </a:rPr>
              <a:t>Digital transformation </a:t>
            </a:r>
            <a:endParaRPr lang="en-US" dirty="0"/>
          </a:p>
          <a:p>
            <a:r>
              <a:rPr lang="en-US" sz="1200" dirty="0">
                <a:effectLst/>
                <a:latin typeface="HelveticaNeueLTW1G"/>
              </a:rPr>
              <a:t>A staged </a:t>
            </a:r>
            <a:r>
              <a:rPr lang="en-US" sz="1200" dirty="0" err="1">
                <a:effectLst/>
                <a:latin typeface="HelveticaNeueLTW1G"/>
              </a:rPr>
              <a:t>programme</a:t>
            </a:r>
            <a:br>
              <a:rPr lang="en-US" sz="1200" dirty="0">
                <a:effectLst/>
                <a:latin typeface="HelveticaNeueLTW1G"/>
              </a:rPr>
            </a:br>
            <a:r>
              <a:rPr lang="en-US" sz="1200" dirty="0">
                <a:effectLst/>
                <a:latin typeface="HelveticaNeueLTW1G"/>
              </a:rPr>
              <a:t>of </a:t>
            </a:r>
            <a:r>
              <a:rPr lang="en-US" sz="1200" dirty="0" err="1">
                <a:effectLst/>
                <a:latin typeface="HelveticaNeueLTW1G"/>
              </a:rPr>
              <a:t>organisational</a:t>
            </a:r>
            <a:r>
              <a:rPr lang="en-US" sz="1200" dirty="0">
                <a:effectLst/>
                <a:latin typeface="HelveticaNeueLTW1G"/>
              </a:rPr>
              <a:t> improvements to business models, people, process and technologies used </a:t>
            </a:r>
            <a:endParaRPr lang="en-US" dirty="0"/>
          </a:p>
          <a:p>
            <a:r>
              <a:rPr lang="en-US" sz="1200" dirty="0">
                <a:effectLst/>
                <a:latin typeface="HelveticaNeueLTW1G"/>
              </a:rPr>
              <a:t>for integrated digital marketing in order to </a:t>
            </a:r>
            <a:r>
              <a:rPr lang="en-US" sz="1200" dirty="0" err="1">
                <a:effectLst/>
                <a:latin typeface="HelveticaNeueLTW1G"/>
              </a:rPr>
              <a:t>maximise</a:t>
            </a:r>
            <a:r>
              <a:rPr lang="en-US" sz="1200" dirty="0">
                <a:effectLst/>
                <a:latin typeface="HelveticaNeueLTW1G"/>
              </a:rPr>
              <a:t> the potential business contribution of digital technology, data and media. </a:t>
            </a:r>
          </a:p>
          <a:p>
            <a:endParaRPr lang="en-US" sz="1200" dirty="0">
              <a:effectLst/>
              <a:latin typeface="HelveticaNeueLTW1G"/>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HelveticaNeueLTW1G"/>
              </a:rPr>
              <a:t>In an article ‘The post-digital era is coming: are you ready?’, Paul Daugherty, Group Chief Technology Officer (CTO) at global consultancy Accenture, explains (Daugherty, 2019):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HelveticaNeueLTW1G"/>
              </a:rPr>
              <a:t>Digital is indeed still important, but now it is simply the price of admission for doing business — it is no longer a differentiation advantage. . . In the post-digital world, differentiation comes from applying digital in powerful new ways. </a:t>
            </a:r>
            <a:endParaRPr lang="en-US" dirty="0"/>
          </a:p>
          <a:p>
            <a:endParaRPr lang="fr-FR" dirty="0"/>
          </a:p>
          <a:p>
            <a:r>
              <a:rPr lang="fr-FR" dirty="0"/>
              <a:t>https://</a:t>
            </a:r>
            <a:r>
              <a:rPr lang="fr-FR" dirty="0" err="1"/>
              <a:t>www.linkedin.com</a:t>
            </a:r>
            <a:r>
              <a:rPr lang="fr-FR" dirty="0"/>
              <a:t>/pulse/post-digital-</a:t>
            </a:r>
            <a:r>
              <a:rPr lang="fr-FR" dirty="0" err="1"/>
              <a:t>era</a:t>
            </a:r>
            <a:r>
              <a:rPr lang="fr-FR" dirty="0"/>
              <a:t>-</a:t>
            </a:r>
            <a:r>
              <a:rPr lang="fr-FR" dirty="0" err="1"/>
              <a:t>coming-you-ready-paul-daugherty</a:t>
            </a:r>
            <a:endParaRPr lang="fr-FR" dirty="0"/>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11</a:t>
            </a:fld>
            <a:endParaRPr lang="en-GB"/>
          </a:p>
        </p:txBody>
      </p:sp>
    </p:spTree>
    <p:extLst>
      <p:ext uri="{BB962C8B-B14F-4D97-AF65-F5344CB8AC3E}">
        <p14:creationId xmlns:p14="http://schemas.microsoft.com/office/powerpoint/2010/main" val="1121129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62500" lnSpcReduction="20000"/>
          </a:bodyPr>
          <a:lstStyle/>
          <a:p>
            <a:r>
              <a:rPr lang="en-US" sz="1800" b="1" dirty="0">
                <a:solidFill>
                  <a:srgbClr val="007FFF"/>
                </a:solidFill>
                <a:effectLst/>
                <a:latin typeface="HelveticaNeueLTW1G"/>
              </a:rPr>
              <a:t>Digital transformation </a:t>
            </a:r>
            <a:endParaRPr lang="en-US" dirty="0"/>
          </a:p>
          <a:p>
            <a:r>
              <a:rPr lang="en-US" sz="1800" dirty="0">
                <a:effectLst/>
                <a:latin typeface="HelveticaNeueLTW1G"/>
              </a:rPr>
              <a:t>A staged </a:t>
            </a:r>
            <a:r>
              <a:rPr lang="en-US" sz="1800" dirty="0" err="1">
                <a:effectLst/>
                <a:latin typeface="HelveticaNeueLTW1G"/>
              </a:rPr>
              <a:t>programme</a:t>
            </a:r>
            <a:br>
              <a:rPr lang="en-US" sz="1800" dirty="0">
                <a:effectLst/>
                <a:latin typeface="HelveticaNeueLTW1G"/>
              </a:rPr>
            </a:br>
            <a:r>
              <a:rPr lang="en-US" sz="1800" dirty="0">
                <a:effectLst/>
                <a:latin typeface="HelveticaNeueLTW1G"/>
              </a:rPr>
              <a:t>of </a:t>
            </a:r>
            <a:r>
              <a:rPr lang="en-US" sz="1800" dirty="0" err="1">
                <a:effectLst/>
                <a:latin typeface="HelveticaNeueLTW1G"/>
              </a:rPr>
              <a:t>organisational</a:t>
            </a:r>
            <a:r>
              <a:rPr lang="en-US" sz="1800" dirty="0">
                <a:effectLst/>
                <a:latin typeface="HelveticaNeueLTW1G"/>
              </a:rPr>
              <a:t> improvements to business models, people, process and technologies used </a:t>
            </a:r>
            <a:endParaRPr lang="en-US" dirty="0"/>
          </a:p>
          <a:p>
            <a:r>
              <a:rPr lang="en-US" sz="1800" dirty="0">
                <a:effectLst/>
                <a:latin typeface="HelveticaNeueLTW1G"/>
              </a:rPr>
              <a:t>for integrated digital marketing in order to </a:t>
            </a:r>
            <a:r>
              <a:rPr lang="en-US" sz="1800" dirty="0" err="1">
                <a:effectLst/>
                <a:latin typeface="HelveticaNeueLTW1G"/>
              </a:rPr>
              <a:t>maximise</a:t>
            </a:r>
            <a:r>
              <a:rPr lang="en-US" sz="1800" dirty="0">
                <a:effectLst/>
                <a:latin typeface="HelveticaNeueLTW1G"/>
              </a:rPr>
              <a:t> the potential business contribution of digital technology, data and media. </a:t>
            </a:r>
          </a:p>
          <a:p>
            <a:endParaRPr lang="en-US" sz="1800" dirty="0">
              <a:effectLst/>
              <a:latin typeface="HelveticaNeueLTW1G"/>
            </a:endParaRPr>
          </a:p>
          <a:p>
            <a:r>
              <a:rPr lang="en-US" sz="1800" b="1" dirty="0">
                <a:solidFill>
                  <a:srgbClr val="007FFF"/>
                </a:solidFill>
                <a:effectLst/>
                <a:latin typeface="Montserrat" pitchFamily="2" charset="77"/>
              </a:rPr>
              <a:t>Challenges of managing digital marketing </a:t>
            </a:r>
            <a:endParaRPr lang="en-US" dirty="0">
              <a:latin typeface="Montserrat" pitchFamily="2" charset="77"/>
            </a:endParaRPr>
          </a:p>
          <a:p>
            <a:r>
              <a:rPr lang="en-US" sz="1800" dirty="0">
                <a:effectLst/>
                <a:latin typeface="Montserrat" pitchFamily="2" charset="77"/>
              </a:rPr>
              <a:t>Digital marketing is becoming increasingly pervasive across every aspect of an </a:t>
            </a:r>
            <a:r>
              <a:rPr lang="en-US" sz="1800" dirty="0" err="1">
                <a:effectLst/>
                <a:latin typeface="Montserrat" pitchFamily="2" charset="77"/>
              </a:rPr>
              <a:t>organisation’s</a:t>
            </a:r>
            <a:r>
              <a:rPr lang="en-US" sz="1800" dirty="0">
                <a:effectLst/>
                <a:latin typeface="Montserrat" pitchFamily="2" charset="77"/>
              </a:rPr>
              <a:t> activities, but there are many challenges of managing digital media and technology to consider when seeking to integrate digital marketing across an </a:t>
            </a:r>
            <a:r>
              <a:rPr lang="en-US" sz="1800" dirty="0" err="1">
                <a:effectLst/>
                <a:latin typeface="Montserrat" pitchFamily="2" charset="77"/>
              </a:rPr>
              <a:t>organisation</a:t>
            </a:r>
            <a:r>
              <a:rPr lang="en-US" sz="1800" dirty="0">
                <a:effectLst/>
                <a:latin typeface="Montserrat" pitchFamily="2" charset="77"/>
              </a:rPr>
              <a:t>: </a:t>
            </a:r>
            <a:endParaRPr lang="en-US" dirty="0">
              <a:latin typeface="Montserrat" pitchFamily="2" charset="77"/>
            </a:endParaRPr>
          </a:p>
          <a:p>
            <a:pPr marL="742950" lvl="1" indent="-285750">
              <a:buFont typeface="Arial" panose="020B0604020202020204" pitchFamily="34" charset="0"/>
              <a:buChar char="•"/>
            </a:pPr>
            <a:r>
              <a:rPr lang="en-US" sz="1400" i="1" dirty="0">
                <a:effectLst/>
                <a:latin typeface="Montserrat" pitchFamily="2" charset="77"/>
              </a:rPr>
              <a:t>gaining buy-in and budget </a:t>
            </a:r>
            <a:r>
              <a:rPr lang="en-US" sz="1400" dirty="0">
                <a:effectLst/>
                <a:latin typeface="Montserrat" pitchFamily="2" charset="77"/>
              </a:rPr>
              <a:t>consistent with audience media consumption and value generated; </a:t>
            </a:r>
          </a:p>
          <a:p>
            <a:pPr marL="742950" lvl="1" indent="-285750">
              <a:buFont typeface="Arial" panose="020B0604020202020204" pitchFamily="34" charset="0"/>
              <a:buChar char="•"/>
            </a:pPr>
            <a:r>
              <a:rPr lang="en-US" sz="1400" i="1" dirty="0">
                <a:effectLst/>
                <a:latin typeface="Montserrat" pitchFamily="2" charset="77"/>
              </a:rPr>
              <a:t>conflicts of ownership and tensions </a:t>
            </a:r>
            <a:r>
              <a:rPr lang="en-US" sz="1400" dirty="0">
                <a:effectLst/>
                <a:latin typeface="Montserrat" pitchFamily="2" charset="77"/>
              </a:rPr>
              <a:t>between a digital team and other teams such as traditional marketing, IT, finance and senior management; </a:t>
            </a:r>
          </a:p>
          <a:p>
            <a:pPr marL="742950" lvl="1" indent="-285750">
              <a:buFont typeface="Arial" panose="020B0604020202020204" pitchFamily="34" charset="0"/>
              <a:buChar char="•"/>
            </a:pPr>
            <a:r>
              <a:rPr lang="en-US" sz="1400" i="1" dirty="0">
                <a:effectLst/>
                <a:latin typeface="Montserrat" pitchFamily="2" charset="77"/>
              </a:rPr>
              <a:t>coordination with different channels </a:t>
            </a:r>
            <a:r>
              <a:rPr lang="en-US" sz="1400" dirty="0">
                <a:effectLst/>
                <a:latin typeface="Montserrat" pitchFamily="2" charset="77"/>
              </a:rPr>
              <a:t>in conjunction with teams managing marketing </a:t>
            </a:r>
            <a:r>
              <a:rPr lang="en-US" sz="1400" dirty="0" err="1">
                <a:effectLst/>
                <a:latin typeface="Montserrat" pitchFamily="2" charset="77"/>
              </a:rPr>
              <a:t>programmes</a:t>
            </a:r>
            <a:r>
              <a:rPr lang="en-US" sz="1400" dirty="0">
                <a:effectLst/>
                <a:latin typeface="Montserrat" pitchFamily="2" charset="77"/>
              </a:rPr>
              <a:t> elsewhere in the business; </a:t>
            </a:r>
          </a:p>
          <a:p>
            <a:pPr marL="742950" lvl="1" indent="-285750">
              <a:buFont typeface="Arial" panose="020B0604020202020204" pitchFamily="34" charset="0"/>
              <a:buChar char="•"/>
            </a:pPr>
            <a:r>
              <a:rPr lang="en-US" sz="1400" i="1" dirty="0">
                <a:effectLst/>
                <a:latin typeface="Montserrat" pitchFamily="2" charset="77"/>
              </a:rPr>
              <a:t>managing and integrating customer information </a:t>
            </a:r>
            <a:r>
              <a:rPr lang="en-US" sz="1400" dirty="0">
                <a:effectLst/>
                <a:latin typeface="Montserrat" pitchFamily="2" charset="77"/>
              </a:rPr>
              <a:t>about characteristics and </a:t>
            </a:r>
            <a:r>
              <a:rPr lang="en-US" sz="1400" dirty="0" err="1">
                <a:effectLst/>
                <a:latin typeface="Montserrat" pitchFamily="2" charset="77"/>
              </a:rPr>
              <a:t>behaviours</a:t>
            </a:r>
            <a:r>
              <a:rPr lang="en-US" sz="1400" dirty="0">
                <a:effectLst/>
                <a:latin typeface="Montserrat" pitchFamily="2" charset="77"/>
              </a:rPr>
              <a:t> collected online; </a:t>
            </a:r>
          </a:p>
          <a:p>
            <a:pPr marL="742950" lvl="1" indent="-285750">
              <a:buFont typeface="Arial" panose="020B0604020202020204" pitchFamily="34" charset="0"/>
              <a:buChar char="•"/>
            </a:pPr>
            <a:r>
              <a:rPr lang="en-US" sz="1400" i="1" dirty="0">
                <a:effectLst/>
                <a:latin typeface="Montserrat" pitchFamily="2" charset="77"/>
              </a:rPr>
              <a:t>achieving consistent reporting</a:t>
            </a:r>
            <a:r>
              <a:rPr lang="en-US" sz="1400" dirty="0">
                <a:effectLst/>
                <a:latin typeface="Montserrat" pitchFamily="2" charset="77"/>
              </a:rPr>
              <a:t>, review, analysis and follow-up actions of digital marketing results throughout the business; </a:t>
            </a:r>
          </a:p>
          <a:p>
            <a:pPr marL="742950" lvl="1" indent="-285750">
              <a:buFont typeface="Arial" panose="020B0604020202020204" pitchFamily="34" charset="0"/>
              <a:buChar char="•"/>
            </a:pPr>
            <a:r>
              <a:rPr lang="en-US" sz="1400" i="1" dirty="0">
                <a:effectLst/>
                <a:latin typeface="Montserrat" pitchFamily="2" charset="77"/>
              </a:rPr>
              <a:t>structuring the specialist digital team </a:t>
            </a:r>
            <a:r>
              <a:rPr lang="en-US" sz="1400" dirty="0">
                <a:effectLst/>
                <a:latin typeface="Montserrat" pitchFamily="2" charset="77"/>
              </a:rPr>
              <a:t>and integrating into the </a:t>
            </a:r>
            <a:r>
              <a:rPr lang="en-US" sz="1400" dirty="0" err="1">
                <a:effectLst/>
                <a:latin typeface="Montserrat" pitchFamily="2" charset="77"/>
              </a:rPr>
              <a:t>organisation</a:t>
            </a:r>
            <a:r>
              <a:rPr lang="en-US" sz="1400" dirty="0">
                <a:effectLst/>
                <a:latin typeface="Montserrat" pitchFamily="2" charset="77"/>
              </a:rPr>
              <a:t> by changing responsibilities elsewhere in the </a:t>
            </a:r>
            <a:r>
              <a:rPr lang="en-US" sz="1400" dirty="0" err="1">
                <a:effectLst/>
                <a:latin typeface="Montserrat" pitchFamily="2" charset="77"/>
              </a:rPr>
              <a:t>organisation</a:t>
            </a:r>
            <a:r>
              <a:rPr lang="en-US" sz="1400" dirty="0">
                <a:effectLst/>
                <a:latin typeface="Montserrat" pitchFamily="2" charset="77"/>
              </a:rPr>
              <a:t>; </a:t>
            </a:r>
          </a:p>
          <a:p>
            <a:pPr marL="742950" lvl="1" indent="-285750">
              <a:buFont typeface="Arial" panose="020B0604020202020204" pitchFamily="34" charset="0"/>
              <a:buChar char="•"/>
            </a:pPr>
            <a:r>
              <a:rPr lang="en-US" sz="1400" dirty="0">
                <a:effectLst/>
                <a:latin typeface="Montserrat" pitchFamily="2" charset="77"/>
              </a:rPr>
              <a:t>‘</a:t>
            </a:r>
            <a:r>
              <a:rPr lang="en-US" sz="1400" i="1" dirty="0">
                <a:effectLst/>
                <a:latin typeface="Montserrat" pitchFamily="2" charset="77"/>
              </a:rPr>
              <a:t>time to market</a:t>
            </a:r>
            <a:r>
              <a:rPr lang="en-US" sz="1400" dirty="0">
                <a:effectLst/>
                <a:latin typeface="Montserrat" pitchFamily="2" charset="77"/>
              </a:rPr>
              <a:t>’ for implementing new functionality on a site; </a:t>
            </a:r>
          </a:p>
          <a:p>
            <a:pPr marL="742950" lvl="1" indent="-285750">
              <a:buFont typeface="Arial" panose="020B0604020202020204" pitchFamily="34" charset="0"/>
              <a:buChar char="•"/>
            </a:pPr>
            <a:r>
              <a:rPr lang="en-US" sz="1400" i="1" dirty="0">
                <a:effectLst/>
                <a:latin typeface="Montserrat" pitchFamily="2" charset="77"/>
              </a:rPr>
              <a:t>insourcing vs outsourcing online marketing tactics</a:t>
            </a:r>
            <a:r>
              <a:rPr lang="en-US" sz="1400" dirty="0">
                <a:effectLst/>
                <a:latin typeface="Montserrat" pitchFamily="2" charset="77"/>
              </a:rPr>
              <a:t>, i.e. search, affiliate, email marketing, PR; staff recruitment requirements. </a:t>
            </a:r>
            <a:endParaRPr lang="en-US" dirty="0">
              <a:effectLst/>
              <a:latin typeface="Montserrat" pitchFamily="2" charset="77"/>
            </a:endParaRPr>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12</a:t>
            </a:fld>
            <a:endParaRPr lang="en-GB"/>
          </a:p>
        </p:txBody>
      </p:sp>
    </p:spTree>
    <p:extLst>
      <p:ext uri="{BB962C8B-B14F-4D97-AF65-F5344CB8AC3E}">
        <p14:creationId xmlns:p14="http://schemas.microsoft.com/office/powerpoint/2010/main" val="11248958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latin typeface="Arial" panose="020B0604020202020204" pitchFamily="34" charset="0"/>
                <a:cs typeface="Arial" panose="020B0604020202020204" pitchFamily="34" charset="0"/>
              </a:rPr>
              <a:t>Figure 4.4 Hierarchy of organisation plans including digital marketing plans</a:t>
            </a:r>
          </a:p>
          <a:p>
            <a:endParaRPr lang="en-IN">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effectLst/>
                <a:latin typeface="SabonMTPro"/>
              </a:rPr>
              <a:t>Figure 4.2 shows a planning hierarchy for an </a:t>
            </a:r>
            <a:r>
              <a:rPr lang="en-US" sz="1200" err="1">
                <a:effectLst/>
                <a:latin typeface="SabonMTPro"/>
              </a:rPr>
              <a:t>organi</a:t>
            </a:r>
            <a:r>
              <a:rPr lang="en-US" sz="1200">
                <a:effectLst/>
                <a:latin typeface="SabonMTPro"/>
              </a:rPr>
              <a:t>- </a:t>
            </a:r>
            <a:r>
              <a:rPr lang="en-US" sz="1200" err="1">
                <a:effectLst/>
                <a:latin typeface="SabonMTPro"/>
              </a:rPr>
              <a:t>sation</a:t>
            </a:r>
            <a:r>
              <a:rPr lang="en-US" sz="1200">
                <a:effectLst/>
                <a:latin typeface="SabonMTPro"/>
              </a:rPr>
              <a:t>, from a corporate or business plan. The figure shows how the digital marketing plan supports other strategic and tactical initiatives. </a:t>
            </a:r>
            <a:endParaRPr lang="en-US"/>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13</a:t>
            </a:fld>
            <a:endParaRPr lang="en-GB"/>
          </a:p>
        </p:txBody>
      </p:sp>
    </p:spTree>
    <p:extLst>
      <p:ext uri="{BB962C8B-B14F-4D97-AF65-F5344CB8AC3E}">
        <p14:creationId xmlns:p14="http://schemas.microsoft.com/office/powerpoint/2010/main" val="34933939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SabonMTPro"/>
              </a:rPr>
              <a:t>Failure to plan how to manage digital channels can lead to the problems shown in Table 4.2, which can be reduced if a digital marketing strategy and transformation plan is in place to manage the problems. Activity 4.1 explores the benefits of a planned approach. </a:t>
            </a:r>
            <a:endParaRPr lang="en-US" dirty="0"/>
          </a:p>
          <a:p>
            <a:endParaRPr lang="en-VN"/>
          </a:p>
          <a:p>
            <a:r>
              <a:rPr lang="en-GB" sz="1200" dirty="0">
                <a:latin typeface="Montserrat" pitchFamily="2" charset="77"/>
              </a:rPr>
              <a:t>Research demand, set objectives, allocate</a:t>
            </a:r>
          </a:p>
          <a:p>
            <a:pPr marL="152400" indent="-152400"/>
            <a:r>
              <a:rPr lang="en-GB" sz="1200" dirty="0">
                <a:latin typeface="Montserrat" pitchFamily="2" charset="77"/>
              </a:rPr>
              <a:t>	sufficient resources</a:t>
            </a:r>
          </a:p>
          <a:p>
            <a:endParaRPr lang="en-GB" sz="1200" dirty="0">
              <a:latin typeface="Montserrat" pitchFamily="2" charset="77"/>
            </a:endParaRPr>
          </a:p>
          <a:p>
            <a:r>
              <a:rPr lang="en-US" sz="1200" dirty="0" err="1">
                <a:latin typeface="Montserrat" pitchFamily="2" charset="77"/>
              </a:rPr>
              <a:t>Analyse</a:t>
            </a:r>
            <a:r>
              <a:rPr lang="en-US" sz="1200" dirty="0">
                <a:latin typeface="Montserrat" pitchFamily="2" charset="77"/>
              </a:rPr>
              <a:t> the market, especially the intensity</a:t>
            </a:r>
          </a:p>
          <a:p>
            <a:pPr marL="152400" indent="-152400"/>
            <a:r>
              <a:rPr lang="en-US" sz="1200" dirty="0">
                <a:latin typeface="Montserrat" pitchFamily="2" charset="77"/>
              </a:rPr>
              <a:t>	of rivalry, anticipate competitive</a:t>
            </a:r>
          </a:p>
          <a:p>
            <a:pPr marL="152400" indent="-152400"/>
            <a:r>
              <a:rPr lang="en-US" sz="1200" dirty="0">
                <a:latin typeface="Montserrat" pitchFamily="2" charset="77"/>
              </a:rPr>
              <a:t>	responses, plan a clear market entry</a:t>
            </a:r>
          </a:p>
          <a:p>
            <a:pPr marL="152400" indent="-152400"/>
            <a:r>
              <a:rPr lang="en-US" sz="1200" dirty="0">
                <a:latin typeface="Montserrat" pitchFamily="2" charset="77"/>
              </a:rPr>
              <a:t>	strategy or potential changes to business</a:t>
            </a:r>
          </a:p>
          <a:p>
            <a:pPr marL="152400" indent="-152400"/>
            <a:r>
              <a:rPr lang="en-US" sz="1200" dirty="0">
                <a:latin typeface="Montserrat" pitchFamily="2" charset="77"/>
              </a:rPr>
              <a:t>	and revenue models </a:t>
            </a:r>
          </a:p>
          <a:p>
            <a:endParaRPr lang="en-US" sz="1200" dirty="0">
              <a:latin typeface="Montserrat" pitchFamily="2" charset="77"/>
            </a:endParaRPr>
          </a:p>
          <a:p>
            <a:r>
              <a:rPr lang="en-US" sz="1200" dirty="0">
                <a:latin typeface="Montserrat" pitchFamily="2" charset="77"/>
              </a:rPr>
              <a:t>Improve internal communications to avoid</a:t>
            </a:r>
          </a:p>
          <a:p>
            <a:pPr marL="152400" indent="-152400"/>
            <a:r>
              <a:rPr lang="en-US" sz="1200" dirty="0">
                <a:latin typeface="Montserrat" pitchFamily="2" charset="77"/>
              </a:rPr>
              <a:t>	different parts of the marketing</a:t>
            </a:r>
          </a:p>
          <a:p>
            <a:pPr marL="152400" indent="-152400"/>
            <a:r>
              <a:rPr lang="en-US" sz="1200" dirty="0">
                <a:latin typeface="Montserrat" pitchFamily="2" charset="77"/>
              </a:rPr>
              <a:t>	</a:t>
            </a:r>
            <a:r>
              <a:rPr lang="en-US" sz="1200" dirty="0" err="1">
                <a:latin typeface="Montserrat" pitchFamily="2" charset="77"/>
              </a:rPr>
              <a:t>organisation</a:t>
            </a:r>
            <a:r>
              <a:rPr lang="en-US" sz="1200" dirty="0">
                <a:latin typeface="Montserrat" pitchFamily="2" charset="77"/>
              </a:rPr>
              <a:t> purchasing different tools or</a:t>
            </a:r>
          </a:p>
          <a:p>
            <a:pPr marL="152400" indent="-152400"/>
            <a:r>
              <a:rPr lang="en-US" sz="1200" dirty="0">
                <a:latin typeface="Montserrat" pitchFamily="2" charset="77"/>
              </a:rPr>
              <a:t>	different agencies for performing similar</a:t>
            </a:r>
          </a:p>
          <a:p>
            <a:pPr marL="152400" indent="-152400"/>
            <a:r>
              <a:rPr lang="en-US" sz="1200" dirty="0">
                <a:latin typeface="Montserrat" pitchFamily="2" charset="77"/>
              </a:rPr>
              <a:t>	online marketing tasks</a:t>
            </a:r>
          </a:p>
          <a:p>
            <a:endParaRPr lang="en-GB" sz="1200" dirty="0">
              <a:latin typeface="Montserrat" pitchFamily="2" charset="77"/>
            </a:endParaRPr>
          </a:p>
          <a:p>
            <a:r>
              <a:rPr lang="en-US" sz="1200" dirty="0">
                <a:latin typeface="Montserrat" pitchFamily="2" charset="77"/>
              </a:rPr>
              <a:t>Ensure budget and specific specialist digital</a:t>
            </a:r>
          </a:p>
          <a:p>
            <a:pPr marL="152400" indent="-152400"/>
            <a:r>
              <a:rPr lang="en-US" sz="1200" dirty="0">
                <a:latin typeface="Montserrat" pitchFamily="2" charset="77"/>
              </a:rPr>
              <a:t>	skills are available to support the strategic</a:t>
            </a:r>
          </a:p>
          <a:p>
            <a:pPr marL="152400" indent="-152400"/>
            <a:r>
              <a:rPr lang="en-US" sz="1200" dirty="0">
                <a:latin typeface="Montserrat" pitchFamily="2" charset="77"/>
              </a:rPr>
              <a:t>	initiatives including ‘always-on’ activities to</a:t>
            </a:r>
          </a:p>
          <a:p>
            <a:pPr marL="152400" indent="-152400"/>
            <a:r>
              <a:rPr lang="en-US" sz="1200" dirty="0">
                <a:latin typeface="Montserrat" pitchFamily="2" charset="77"/>
              </a:rPr>
              <a:t>	continuously engage audiences using</a:t>
            </a:r>
          </a:p>
          <a:p>
            <a:pPr marL="152400" indent="-152400"/>
            <a:r>
              <a:rPr lang="en-US" sz="1200" dirty="0">
                <a:latin typeface="Montserrat" pitchFamily="2" charset="77"/>
              </a:rPr>
              <a:t>	search, social and email marketing</a:t>
            </a:r>
            <a:endParaRPr lang="en-VN"/>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14</a:t>
            </a:fld>
            <a:endParaRPr lang="en-GB"/>
          </a:p>
        </p:txBody>
      </p:sp>
    </p:spTree>
    <p:extLst>
      <p:ext uri="{BB962C8B-B14F-4D97-AF65-F5344CB8AC3E}">
        <p14:creationId xmlns:p14="http://schemas.microsoft.com/office/powerpoint/2010/main" val="41692790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fr-FR" dirty="0"/>
              <a:t>p.145</a:t>
            </a:r>
          </a:p>
          <a:p>
            <a:endParaRPr lang="fr-FR" dirty="0"/>
          </a:p>
          <a:p>
            <a:r>
              <a:rPr lang="fr-FR" dirty="0"/>
              <a:t>Prescriptive </a:t>
            </a:r>
            <a:r>
              <a:rPr lang="fr-FR" dirty="0" err="1"/>
              <a:t>strategy</a:t>
            </a:r>
            <a:r>
              <a:rPr lang="fr-FR" dirty="0"/>
              <a:t> vs. Emergent </a:t>
            </a:r>
            <a:r>
              <a:rPr lang="fr-FR" dirty="0" err="1"/>
              <a:t>strategy</a:t>
            </a:r>
            <a:r>
              <a:rPr lang="fr-FR" dirty="0"/>
              <a:t> p.147-148</a:t>
            </a:r>
          </a:p>
          <a:p>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Prescriptive </a:t>
            </a:r>
            <a:r>
              <a:rPr lang="fr-FR" dirty="0" err="1"/>
              <a:t>strategy</a:t>
            </a:r>
            <a:r>
              <a:rPr lang="fr-FR" dirty="0"/>
              <a:t>: </a:t>
            </a:r>
            <a:r>
              <a:rPr lang="en-GB" sz="1800" dirty="0">
                <a:effectLst/>
                <a:latin typeface="HelveticaNeueLTW1G"/>
              </a:rPr>
              <a:t>The three core areas of strategic analysis, strategic development and strategy implementation are linked together sequentially. </a:t>
            </a:r>
            <a:endParaRPr lang="en-GB" dirty="0"/>
          </a:p>
          <a:p>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Emergent </a:t>
            </a:r>
            <a:r>
              <a:rPr lang="fr-FR" dirty="0" err="1"/>
              <a:t>strategy</a:t>
            </a:r>
            <a:r>
              <a:rPr lang="fr-FR" dirty="0"/>
              <a:t>: </a:t>
            </a:r>
            <a:r>
              <a:rPr lang="en-GB" sz="1800" dirty="0">
                <a:effectLst/>
                <a:latin typeface="HelveticaNeueLTW1G"/>
              </a:rPr>
              <a:t>Strategic analysis, strategic development and strategy implementation are interrelated and are developed together in a more agile fashion. </a:t>
            </a:r>
            <a:endParaRPr lang="en-GB" dirty="0"/>
          </a:p>
          <a:p>
            <a:endParaRPr lang="fr-FR" dirty="0"/>
          </a:p>
          <a:p>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latin typeface="SabonMTPro"/>
              </a:rPr>
              <a:t>The six main process activities are from PR Smith’s SOSTAC® Planning framework (explained at </a:t>
            </a:r>
            <a:r>
              <a:rPr lang="en-GB" sz="1800" dirty="0" err="1">
                <a:effectLst/>
                <a:latin typeface="HelveticaNeueLTW1G"/>
              </a:rPr>
              <a:t>www.prsmith.org</a:t>
            </a:r>
            <a:r>
              <a:rPr lang="en-GB" sz="1800" dirty="0">
                <a:effectLst/>
                <a:latin typeface="SabonMTPro"/>
              </a:rPr>
              <a:t>), which stands for Situation, </a:t>
            </a:r>
            <a:r>
              <a:rPr lang="en-GB" sz="1800" dirty="0" err="1">
                <a:effectLst/>
                <a:latin typeface="SabonMTPro"/>
              </a:rPr>
              <a:t>Objec</a:t>
            </a:r>
            <a:r>
              <a:rPr lang="en-GB" sz="1800" dirty="0">
                <a:effectLst/>
                <a:latin typeface="SabonMTPro"/>
              </a:rPr>
              <a:t>- </a:t>
            </a:r>
            <a:r>
              <a:rPr lang="en-GB" sz="1800" dirty="0" err="1">
                <a:effectLst/>
                <a:latin typeface="SabonMTPro"/>
              </a:rPr>
              <a:t>tives</a:t>
            </a:r>
            <a:r>
              <a:rPr lang="en-GB" sz="1800" dirty="0">
                <a:effectLst/>
                <a:latin typeface="SabonMTPro"/>
              </a:rPr>
              <a:t> and Strategy, Tactics, Action and Control. Note that each stage is not discrete; rather there is some overlap during each stage of planning – previous stages may be revisited and refined. SOSTAC® was originally developed as a general marketing strategy model, which didn’t consider digital-specific activities. Within each part of the ‘wheel’, Chaffey and Bosomworth have identified key digital marketing activities that businesses should work on as part of the process of digital transformation. The elements of SOSTAC® planning in the context of how they are described in this text with respect to digital marketing strategy are: </a:t>
            </a:r>
            <a:endParaRPr lang="en-GB" dirty="0"/>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15</a:t>
            </a:fld>
            <a:endParaRPr lang="en-GB"/>
          </a:p>
        </p:txBody>
      </p:sp>
    </p:spTree>
    <p:extLst>
      <p:ext uri="{BB962C8B-B14F-4D97-AF65-F5344CB8AC3E}">
        <p14:creationId xmlns:p14="http://schemas.microsoft.com/office/powerpoint/2010/main" val="39900548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latin typeface="Arial" panose="020B0604020202020204" pitchFamily="34" charset="0"/>
                <a:cs typeface="Arial" panose="020B0604020202020204" pitchFamily="34" charset="0"/>
              </a:rPr>
              <a:t>Figure 4.5 The SOSTAC</a:t>
            </a:r>
            <a:r>
              <a:rPr lang="en-IN" sz="1200" b="0" i="0" u="none" strike="noStrike" kern="1200" baseline="0" dirty="0">
                <a:solidFill>
                  <a:schemeClr val="tx1"/>
                </a:solidFill>
                <a:latin typeface="Arial" panose="020B0604020202020204" pitchFamily="34" charset="0"/>
                <a:ea typeface="+mn-ea"/>
                <a:cs typeface="Arial" panose="020B0604020202020204" pitchFamily="34" charset="0"/>
              </a:rPr>
              <a:t>®</a:t>
            </a:r>
            <a:r>
              <a:rPr lang="en-GB" dirty="0">
                <a:latin typeface="Arial" panose="020B0604020202020204" pitchFamily="34" charset="0"/>
                <a:cs typeface="Arial" panose="020B0604020202020204" pitchFamily="34" charset="0"/>
              </a:rPr>
              <a:t> planning framework applied to digital marketing strategy development</a:t>
            </a:r>
          </a:p>
          <a:p>
            <a:r>
              <a:rPr lang="en-US" sz="1800" b="1" dirty="0">
                <a:solidFill>
                  <a:srgbClr val="007FFF"/>
                </a:solidFill>
                <a:effectLst/>
                <a:latin typeface="Montserrat" pitchFamily="2" charset="77"/>
              </a:rPr>
              <a:t>Prescriptive strategy </a:t>
            </a:r>
            <a:r>
              <a:rPr lang="en-US" sz="1800" dirty="0">
                <a:effectLst/>
                <a:latin typeface="Montserrat" pitchFamily="2" charset="77"/>
              </a:rPr>
              <a:t>The three core areas of strategic analysis, strategic development and strategy implementation are linked together sequentially. </a:t>
            </a:r>
            <a:endParaRPr lang="en-US" sz="1400" dirty="0">
              <a:latin typeface="Montserrat" pitchFamily="2" charset="77"/>
            </a:endParaRPr>
          </a:p>
          <a:p>
            <a:pPr marL="518400" lvl="2"/>
            <a:r>
              <a:rPr lang="vi-VN" sz="1400" kern="100" dirty="0">
                <a:effectLst/>
                <a:latin typeface="Montserrat" pitchFamily="2" charset="77"/>
                <a:ea typeface="Calibri" panose="020F0502020204030204" pitchFamily="34" charset="0"/>
                <a:cs typeface="Times New Roman" panose="02020603050405020304" pitchFamily="18" charset="0"/>
              </a:rPr>
              <a:t> Chiến lược linh hoạt</a:t>
            </a:r>
          </a:p>
          <a:p>
            <a:r>
              <a:rPr lang="en-US" sz="1800" b="1" dirty="0">
                <a:solidFill>
                  <a:srgbClr val="007FFF"/>
                </a:solidFill>
                <a:effectLst/>
                <a:latin typeface="Montserrat" pitchFamily="2" charset="77"/>
              </a:rPr>
              <a:t>Emergent strategy </a:t>
            </a:r>
            <a:endParaRPr lang="en-US" sz="1400" dirty="0">
              <a:latin typeface="Montserrat" pitchFamily="2" charset="77"/>
            </a:endParaRPr>
          </a:p>
          <a:p>
            <a:r>
              <a:rPr lang="en-US" sz="1800" dirty="0">
                <a:effectLst/>
                <a:latin typeface="Montserrat" pitchFamily="2" charset="77"/>
              </a:rPr>
              <a:t>Strategic analysis, strategic development and strategy implementation are interrelated and are developed together in a more agile fashion. </a:t>
            </a:r>
            <a:endParaRPr lang="en-US" sz="1400" dirty="0">
              <a:latin typeface="Montserrat" pitchFamily="2" charset="77"/>
            </a:endParaRPr>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16</a:t>
            </a:fld>
            <a:endParaRPr lang="en-GB"/>
          </a:p>
        </p:txBody>
      </p:sp>
    </p:spTree>
    <p:extLst>
      <p:ext uri="{BB962C8B-B14F-4D97-AF65-F5344CB8AC3E}">
        <p14:creationId xmlns:p14="http://schemas.microsoft.com/office/powerpoint/2010/main" val="17533044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latin typeface="Arial" panose="020B0604020202020204" pitchFamily="34" charset="0"/>
                <a:cs typeface="Arial" panose="020B0604020202020204" pitchFamily="34" charset="0"/>
              </a:rPr>
              <a:t>Figure 4.6 A Digital marketing capability model </a:t>
            </a:r>
          </a:p>
          <a:p>
            <a:endParaRPr lang="en-IN">
              <a:latin typeface="Arial" panose="020B0604020202020204" pitchFamily="34" charset="0"/>
              <a:cs typeface="Arial" panose="020B0604020202020204" pitchFamily="34" charset="0"/>
            </a:endParaRPr>
          </a:p>
          <a:p>
            <a:r>
              <a:rPr lang="en-US" sz="1800">
                <a:effectLst/>
                <a:latin typeface="SabonMTPro"/>
              </a:rPr>
              <a:t>Dave Chaffey, writing for Smart Insights, has developed a modern stage-model framework for assessing internal digital marketing capabilities in larger </a:t>
            </a:r>
            <a:r>
              <a:rPr lang="en-US" sz="1800" err="1">
                <a:effectLst/>
                <a:latin typeface="SabonMTPro"/>
              </a:rPr>
              <a:t>organisations</a:t>
            </a:r>
            <a:r>
              <a:rPr lang="en-US" sz="1800">
                <a:effectLst/>
                <a:latin typeface="SabonMTPro"/>
              </a:rPr>
              <a:t> (Figure 4.4). This was inspired by the capability maturity models devised by the Carnegie Mellon Software Engineering Institute (</a:t>
            </a:r>
            <a:r>
              <a:rPr lang="en-US" sz="1800" err="1">
                <a:effectLst/>
                <a:latin typeface="HelveticaNeueLTW1G"/>
              </a:rPr>
              <a:t>www.sei.cmu.edu</a:t>
            </a:r>
            <a:r>
              <a:rPr lang="en-US" sz="1800">
                <a:effectLst/>
                <a:latin typeface="SabonMTPro"/>
              </a:rPr>
              <a:t>) to help </a:t>
            </a:r>
            <a:r>
              <a:rPr lang="en-US" sz="1800" err="1">
                <a:effectLst/>
                <a:latin typeface="SabonMTPro"/>
              </a:rPr>
              <a:t>organisations</a:t>
            </a:r>
            <a:r>
              <a:rPr lang="en-US" sz="1800">
                <a:effectLst/>
                <a:latin typeface="SabonMTPro"/>
              </a:rPr>
              <a:t> improve their software </a:t>
            </a:r>
            <a:r>
              <a:rPr lang="en-US" sz="1800" err="1">
                <a:effectLst/>
                <a:latin typeface="SabonMTPro"/>
              </a:rPr>
              <a:t>devel</a:t>
            </a:r>
            <a:r>
              <a:rPr lang="en-US" sz="1800">
                <a:effectLst/>
                <a:latin typeface="SabonMTPro"/>
              </a:rPr>
              <a:t>- </a:t>
            </a:r>
            <a:r>
              <a:rPr lang="en-US" sz="1800" err="1">
                <a:effectLst/>
                <a:latin typeface="SabonMTPro"/>
              </a:rPr>
              <a:t>opment</a:t>
            </a:r>
            <a:r>
              <a:rPr lang="en-US" sz="1800">
                <a:effectLst/>
                <a:latin typeface="SabonMTPro"/>
              </a:rPr>
              <a:t> practices. Businesses can audit their capabilities to deliver effective marketing by assessing their level of capability on a scale from 1 (lowest capability) to 5 (highest </a:t>
            </a:r>
            <a:r>
              <a:rPr lang="en-US" sz="1800" err="1">
                <a:effectLst/>
                <a:latin typeface="SabonMTPro"/>
              </a:rPr>
              <a:t>capa</a:t>
            </a:r>
            <a:r>
              <a:rPr lang="en-US" sz="1800">
                <a:effectLst/>
                <a:latin typeface="SabonMTPro"/>
              </a:rPr>
              <a:t>- </a:t>
            </a:r>
            <a:r>
              <a:rPr lang="en-US" sz="1800" err="1">
                <a:effectLst/>
                <a:latin typeface="SabonMTPro"/>
              </a:rPr>
              <a:t>bility</a:t>
            </a:r>
            <a:r>
              <a:rPr lang="en-US" sz="1800">
                <a:effectLst/>
                <a:latin typeface="SabonMTPro"/>
              </a:rPr>
              <a:t>) for different facets of capability shown from A to G. They can then discuss and set priorities for improving capabilities as part of digital transformation. </a:t>
            </a:r>
            <a:endParaRPr lang="en-US"/>
          </a:p>
          <a:p>
            <a:r>
              <a:rPr lang="en-US" sz="1800">
                <a:effectLst/>
                <a:latin typeface="SabonMTPro"/>
              </a:rPr>
              <a:t>Now complete Activity 4.2, which illustrates the type of analysis needed for a digital marketing situation analysis. </a:t>
            </a:r>
            <a:endParaRPr lang="en-US"/>
          </a:p>
          <a:p>
            <a:endParaRPr lang="en-IN">
              <a:latin typeface="Arial" panose="020B0604020202020204" pitchFamily="34" charset="0"/>
              <a:cs typeface="Arial" panose="020B0604020202020204" pitchFamily="34" charset="0"/>
            </a:endParaRPr>
          </a:p>
          <a:p>
            <a:r>
              <a:rPr lang="vi-VN">
                <a:latin typeface="Arial" panose="020B0604020202020204" pitchFamily="34" charset="0"/>
                <a:cs typeface="Arial" panose="020B0604020202020204" pitchFamily="34" charset="0"/>
              </a:rPr>
              <a:t>Dave Chaffey, viết cho Smart Insights, đã phát triển một khung mô hình giai đoạn hiện đại để đánh giá khả năng marketing kỹ thuật số nội bộ trong các tổ chức lớn hơn (Hình 4.4). Điều này được lấy cảm hứng từ các mô hình trưởng thành về năng lực do Viện Kỹ thuật Phần mềm Carnegie Mellon (www.sei.cmu.edu) nghĩ ra để giúp các tổ chức cải thiện thực tiễn phát triển phần mềm của họ. Các doanh nghiệp có thể kiểm tra khả năng thực hiện hoạt động marketing hiệu quả của mình bằng cách đánh giá mức độ năng lực của họ theo thang điểm từ 1 (khả năng thấp nhất) đến 5 (khả năng cao nhất) đối với các khía cạnh năng lực khác nhau được thể hiện từ A đến G. Sau đó, họ có thể thảo luận và đặt ra các ưu tiên để cải thiện khả năng như một phần của chuyển đổi kỹ thuật số.</a:t>
            </a:r>
          </a:p>
          <a:p>
            <a:r>
              <a:rPr lang="vi-VN">
                <a:latin typeface="Arial" panose="020B0604020202020204" pitchFamily="34" charset="0"/>
                <a:cs typeface="Arial" panose="020B0604020202020204" pitchFamily="34" charset="0"/>
              </a:rPr>
              <a:t>Bây giờ hãy hoàn thành Hoạt động 4.2, minh họa loại phân tích cần thiết cho phân tích tình huống marketing kỹ thuật số.</a:t>
            </a:r>
          </a:p>
          <a:p>
            <a:endParaRPr lang="vi-VN">
              <a:latin typeface="Arial" panose="020B0604020202020204" pitchFamily="34" charset="0"/>
              <a:cs typeface="Arial" panose="020B0604020202020204" pitchFamily="34" charset="0"/>
            </a:endParaRPr>
          </a:p>
          <a:p>
            <a:r>
              <a:rPr lang="en-US" b="0" i="0" u="none" strike="noStrike">
                <a:solidFill>
                  <a:srgbClr val="4A5568"/>
                </a:solidFill>
                <a:effectLst/>
                <a:latin typeface="system-ui"/>
              </a:rPr>
              <a:t>Purchase of a firm by the outside investors who often retain the existing management team and nominate their representatives to the board of directors. Management buy-ins generally occur where the outside investors believe the firm's products can generate greater than current yields with change in strategy and/or infusion of capital.</a:t>
            </a:r>
            <a:endParaRPr lang="en-IN">
              <a:latin typeface="Arial" panose="020B0604020202020204" pitchFamily="34" charset="0"/>
              <a:cs typeface="Arial" panose="020B0604020202020204" pitchFamily="34" charset="0"/>
            </a:endParaRPr>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17</a:t>
            </a:fld>
            <a:endParaRPr lang="en-GB"/>
          </a:p>
        </p:txBody>
      </p:sp>
    </p:spTree>
    <p:extLst>
      <p:ext uri="{BB962C8B-B14F-4D97-AF65-F5344CB8AC3E}">
        <p14:creationId xmlns:p14="http://schemas.microsoft.com/office/powerpoint/2010/main" val="30494734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latin typeface="Arial" panose="020B0604020202020204" pitchFamily="34" charset="0"/>
                <a:cs typeface="Arial" panose="020B0604020202020204" pitchFamily="34" charset="0"/>
              </a:rPr>
              <a:t>Figure 4.7 Character variables, beliefs, attitudes and shopping intentions</a:t>
            </a:r>
          </a:p>
          <a:p>
            <a:endParaRPr lang="en-IN" dirty="0">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SabonMTPro"/>
              </a:rPr>
              <a:t>Research into customers should not be restricted to quantitative demand analysis. Varianini and Vaturi (2000) point out that qualitative research about existing customers provides insights that can be used to inform strategy. Research by Doherty and Ellis-Chadwick (2010) suggests that using user profiling to capture the core characteristics of target customers involves more than using demographics: it also includes customer needs, attitudes, </a:t>
            </a:r>
            <a:r>
              <a:rPr lang="en-US" sz="1200" dirty="0" err="1">
                <a:effectLst/>
                <a:latin typeface="SabonMTPro"/>
              </a:rPr>
              <a:t>experi</a:t>
            </a:r>
            <a:r>
              <a:rPr lang="en-US" sz="1200" dirty="0">
                <a:effectLst/>
                <a:latin typeface="SabonMTPro"/>
              </a:rPr>
              <a:t>- </a:t>
            </a:r>
            <a:r>
              <a:rPr lang="en-US" sz="1200" dirty="0" err="1">
                <a:effectLst/>
                <a:latin typeface="SabonMTPro"/>
              </a:rPr>
              <a:t>ences</a:t>
            </a:r>
            <a:r>
              <a:rPr lang="en-US" sz="1200" dirty="0">
                <a:effectLst/>
                <a:latin typeface="SabonMTPro"/>
              </a:rPr>
              <a:t> and abilities of using digital technologies and the internet. A customer’s profile can strongly influence where, when and how they engage with digital channels. </a:t>
            </a:r>
            <a:endParaRPr lang="en-US" dirty="0"/>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18</a:t>
            </a:fld>
            <a:endParaRPr lang="en-GB"/>
          </a:p>
        </p:txBody>
      </p:sp>
    </p:spTree>
    <p:extLst>
      <p:ext uri="{BB962C8B-B14F-4D97-AF65-F5344CB8AC3E}">
        <p14:creationId xmlns:p14="http://schemas.microsoft.com/office/powerpoint/2010/main" val="11425275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latin typeface="Arial" panose="020B0604020202020204" pitchFamily="34" charset="0"/>
                <a:cs typeface="Arial" panose="020B0604020202020204" pitchFamily="34" charset="0"/>
              </a:rPr>
              <a:t>Figure 4.7 Character variables, beliefs, attitudes and shopping intentions</a:t>
            </a:r>
          </a:p>
          <a:p>
            <a:endParaRPr lang="en-IN" dirty="0">
              <a:latin typeface="Arial" panose="020B0604020202020204" pitchFamily="34" charset="0"/>
              <a:cs typeface="Arial" panose="020B0604020202020204" pitchFamily="34" charset="0"/>
            </a:endParaRPr>
          </a:p>
          <a:p>
            <a:r>
              <a:rPr lang="en-US" sz="1200" b="1">
                <a:effectLst/>
                <a:latin typeface="SabonMTPro"/>
              </a:rPr>
              <a:t>Financial resources. </a:t>
            </a:r>
            <a:r>
              <a:rPr lang="en-US" sz="1200">
                <a:effectLst/>
                <a:latin typeface="SabonMTPro"/>
              </a:rPr>
              <a:t>The cost components of running always-on activities such as site and content development, media and messaging. Mismatch between current spend and required spend to achieve visibility within the online marketplace should be reviewed against competitors, using tools such as SimilarWeb and Alexa (Table 2.1). </a:t>
            </a:r>
            <a:endParaRPr lang="en-US" sz="1800"/>
          </a:p>
          <a:p>
            <a:r>
              <a:rPr lang="en-US" sz="1200">
                <a:effectLst/>
                <a:latin typeface="HelveticaNeueLTW1G"/>
              </a:rPr>
              <a:t>Stockbyte/Getty Images </a:t>
            </a:r>
            <a:endParaRPr lang="en-US" sz="1800"/>
          </a:p>
          <a:p>
            <a:r>
              <a:rPr lang="en-US" sz="1200">
                <a:effectLst/>
                <a:latin typeface="HelveticaNeueLTW1G"/>
              </a:rPr>
              <a:t>Feedback </a:t>
            </a:r>
            <a:endParaRPr lang="en-US" sz="1800"/>
          </a:p>
          <a:p>
            <a:r>
              <a:rPr lang="en-US" sz="1200">
                <a:effectLst/>
                <a:latin typeface="HelveticaNeueLTW1G"/>
              </a:rPr>
              <a:t>Online shopping experience </a:t>
            </a:r>
            <a:endParaRPr lang="en-US" sz="1800"/>
          </a:p>
          <a:p>
            <a:pPr fontAlgn="auto">
              <a:buFont typeface="Arial" panose="020B0604020202020204" pitchFamily="34" charset="0"/>
              <a:buChar char="•"/>
            </a:pPr>
            <a:r>
              <a:rPr lang="en-US" sz="1200" b="1">
                <a:solidFill>
                  <a:srgbClr val="8C007F"/>
                </a:solidFill>
                <a:effectLst/>
                <a:latin typeface="SabonMTPro"/>
              </a:rPr>
              <a:t>Technology infrastructure resources. </a:t>
            </a:r>
            <a:r>
              <a:rPr lang="en-US" sz="1200">
                <a:solidFill>
                  <a:srgbClr val="8C007F"/>
                </a:solidFill>
                <a:effectLst/>
                <a:latin typeface="SabonMTPro"/>
              </a:rPr>
              <a:t>Marketing technology and data management including website hosting and platforms, marketing automation systems, analytics and </a:t>
            </a:r>
          </a:p>
          <a:p>
            <a:pPr fontAlgn="auto">
              <a:buFont typeface="Arial" panose="020B0604020202020204" pitchFamily="34" charset="0"/>
              <a:buChar char="•"/>
            </a:pPr>
            <a:r>
              <a:rPr lang="en-US" sz="1200">
                <a:solidFill>
                  <a:srgbClr val="8C007F"/>
                </a:solidFill>
                <a:effectLst/>
                <a:latin typeface="SabonMTPro"/>
              </a:rPr>
              <a:t>marketing clouds.</a:t>
            </a:r>
            <a:br>
              <a:rPr lang="en-US" sz="1200">
                <a:solidFill>
                  <a:srgbClr val="8C007F"/>
                </a:solidFill>
                <a:effectLst/>
                <a:latin typeface="SabonMTPro"/>
              </a:rPr>
            </a:br>
            <a:r>
              <a:rPr lang="en-US" sz="1200" b="1">
                <a:solidFill>
                  <a:srgbClr val="8C007F"/>
                </a:solidFill>
                <a:effectLst/>
                <a:latin typeface="SabonMTPro"/>
              </a:rPr>
              <a:t>Data and insight resources. </a:t>
            </a:r>
            <a:r>
              <a:rPr lang="en-US" sz="1200">
                <a:solidFill>
                  <a:srgbClr val="8C007F"/>
                </a:solidFill>
                <a:effectLst/>
                <a:latin typeface="SabonMTPro"/>
              </a:rPr>
              <a:t>The quality of data and tools to analyse the performance of digital channels and consumer characteristics and behaviour, including multichannel attribution to decide on the impact and effectiveness of different digital media channels and touchpoints.</a:t>
            </a:r>
            <a:br>
              <a:rPr lang="en-US" sz="1200">
                <a:solidFill>
                  <a:srgbClr val="8C007F"/>
                </a:solidFill>
                <a:effectLst/>
                <a:latin typeface="SabonMTPro"/>
              </a:rPr>
            </a:br>
            <a:r>
              <a:rPr lang="en-US" sz="1200" b="1">
                <a:solidFill>
                  <a:srgbClr val="8C007F"/>
                </a:solidFill>
                <a:effectLst/>
                <a:latin typeface="SabonMTPro"/>
              </a:rPr>
              <a:t>Human resources. </a:t>
            </a:r>
            <a:r>
              <a:rPr lang="en-US" sz="1200">
                <a:solidFill>
                  <a:srgbClr val="8C007F"/>
                </a:solidFill>
                <a:effectLst/>
                <a:latin typeface="SabonMTPro"/>
              </a:rPr>
              <a:t>These include digital marketing skills, both for digital marketing specialists and non-digital roles such as brand, campaign and product managers. Suit- ability of team structures and workflows can also be reviewed. For all companies there is the challenge of recruiting new staff or re-skilling marketing staff to manage online marketing. </a:t>
            </a:r>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19</a:t>
            </a:fld>
            <a:endParaRPr lang="en-GB"/>
          </a:p>
        </p:txBody>
      </p:sp>
    </p:spTree>
    <p:extLst>
      <p:ext uri="{BB962C8B-B14F-4D97-AF65-F5344CB8AC3E}">
        <p14:creationId xmlns:p14="http://schemas.microsoft.com/office/powerpoint/2010/main" val="5729405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b="0" i="0" u="none" strike="noStrike" kern="1200" baseline="0">
                <a:solidFill>
                  <a:schemeClr val="tx1"/>
                </a:solidFill>
                <a:latin typeface="Arial" panose="020B0604020202020204" pitchFamily="34" charset="0"/>
                <a:ea typeface="+mn-ea"/>
                <a:cs typeface="Arial" panose="020B0604020202020204" pitchFamily="34" charset="0"/>
              </a:rPr>
              <a:t>Figure 4.10 The relationship between vision, goals, objectives and KPIs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00" b="0" i="0" u="none" strike="noStrike" kern="1200" baseline="0">
              <a:solidFill>
                <a:schemeClr val="tx1"/>
              </a:solidFill>
              <a:latin typeface="Arial" panose="020B0604020202020204" pitchFamily="34" charset="0"/>
              <a:ea typeface="+mn-ea"/>
              <a:cs typeface="Arial" panose="020B0604020202020204" pitchFamily="34" charset="0"/>
            </a:endParaRPr>
          </a:p>
          <a:p>
            <a:r>
              <a:rPr lang="en-US" sz="1200">
                <a:effectLst/>
                <a:latin typeface="SabonMTPro"/>
              </a:rPr>
              <a:t>SMART is an easy-to-recall acronym that is used to assess the suitability of objectives. SMART stands for: </a:t>
            </a:r>
            <a:endParaRPr lang="en-US"/>
          </a:p>
          <a:p>
            <a:pPr fontAlgn="auto">
              <a:buFont typeface="Arial" panose="020B0604020202020204" pitchFamily="34" charset="0"/>
              <a:buChar char="•"/>
            </a:pPr>
            <a:r>
              <a:rPr lang="en-US" sz="1200" b="1">
                <a:solidFill>
                  <a:srgbClr val="8C007F"/>
                </a:solidFill>
                <a:effectLst/>
                <a:latin typeface="SabonMTPro"/>
              </a:rPr>
              <a:t>Specific. </a:t>
            </a:r>
            <a:r>
              <a:rPr lang="en-US" sz="1200">
                <a:solidFill>
                  <a:srgbClr val="8C007F"/>
                </a:solidFill>
                <a:effectLst/>
                <a:latin typeface="SabonMTPro"/>
              </a:rPr>
              <a:t>Is the objective sufficiently detailed to measure real-world problems and </a:t>
            </a:r>
          </a:p>
          <a:p>
            <a:pPr fontAlgn="auto">
              <a:buFont typeface="Arial" panose="020B0604020202020204" pitchFamily="34" charset="0"/>
              <a:buChar char="•"/>
            </a:pPr>
            <a:r>
              <a:rPr lang="en-US" sz="1200">
                <a:solidFill>
                  <a:srgbClr val="8C007F"/>
                </a:solidFill>
                <a:effectLst/>
                <a:latin typeface="SabonMTPro"/>
              </a:rPr>
              <a:t>opportunities? </a:t>
            </a:r>
          </a:p>
          <a:p>
            <a:pPr fontAlgn="auto">
              <a:buFont typeface="Arial" panose="020B0604020202020204" pitchFamily="34" charset="0"/>
              <a:buChar char="•"/>
            </a:pPr>
            <a:r>
              <a:rPr lang="en-US" sz="1200" b="1">
                <a:solidFill>
                  <a:srgbClr val="8C007F"/>
                </a:solidFill>
                <a:effectLst/>
                <a:latin typeface="SabonMTPro"/>
              </a:rPr>
              <a:t>Measurable. </a:t>
            </a:r>
            <a:r>
              <a:rPr lang="en-US" sz="1200">
                <a:solidFill>
                  <a:srgbClr val="8C007F"/>
                </a:solidFill>
                <a:effectLst/>
                <a:latin typeface="SabonMTPro"/>
              </a:rPr>
              <a:t>Can a quantitative or qualitative attribute be applied to create a metric? </a:t>
            </a:r>
          </a:p>
          <a:p>
            <a:pPr fontAlgn="auto">
              <a:buFont typeface="Arial" panose="020B0604020202020204" pitchFamily="34" charset="0"/>
              <a:buChar char="•"/>
            </a:pPr>
            <a:r>
              <a:rPr lang="en-US" sz="1200" b="1">
                <a:solidFill>
                  <a:srgbClr val="8C007F"/>
                </a:solidFill>
                <a:effectLst/>
                <a:latin typeface="SabonMTPro"/>
              </a:rPr>
              <a:t>Actionable. </a:t>
            </a:r>
            <a:r>
              <a:rPr lang="en-US" sz="1200">
                <a:solidFill>
                  <a:srgbClr val="8C007F"/>
                </a:solidFill>
                <a:effectLst/>
                <a:latin typeface="SabonMTPro"/>
              </a:rPr>
              <a:t>Can the information be used to improve performance? If the objective doesn’t </a:t>
            </a:r>
          </a:p>
          <a:p>
            <a:pPr fontAlgn="auto">
              <a:buFont typeface="Arial" panose="020B0604020202020204" pitchFamily="34" charset="0"/>
              <a:buChar char="•"/>
            </a:pPr>
            <a:r>
              <a:rPr lang="en-US" sz="1200">
                <a:solidFill>
                  <a:srgbClr val="8C007F"/>
                </a:solidFill>
                <a:effectLst/>
                <a:latin typeface="SabonMTPro"/>
              </a:rPr>
              <a:t>change </a:t>
            </a:r>
            <a:r>
              <a:rPr lang="en-US" sz="1200" err="1">
                <a:solidFill>
                  <a:srgbClr val="8C007F"/>
                </a:solidFill>
                <a:effectLst/>
                <a:latin typeface="SabonMTPro"/>
              </a:rPr>
              <a:t>behaviour</a:t>
            </a:r>
            <a:r>
              <a:rPr lang="en-US" sz="1200">
                <a:solidFill>
                  <a:srgbClr val="8C007F"/>
                </a:solidFill>
                <a:effectLst/>
                <a:latin typeface="SabonMTPro"/>
              </a:rPr>
              <a:t> in staff to help them improve performance, there is little point in it! </a:t>
            </a:r>
          </a:p>
          <a:p>
            <a:pPr fontAlgn="auto">
              <a:buFont typeface="Arial" panose="020B0604020202020204" pitchFamily="34" charset="0"/>
              <a:buChar char="•"/>
            </a:pPr>
            <a:r>
              <a:rPr lang="en-US" sz="1200" b="1">
                <a:solidFill>
                  <a:srgbClr val="8C007F"/>
                </a:solidFill>
                <a:effectLst/>
                <a:latin typeface="SabonMTPro"/>
              </a:rPr>
              <a:t>Relevant. </a:t>
            </a:r>
            <a:r>
              <a:rPr lang="en-US" sz="1200">
                <a:solidFill>
                  <a:srgbClr val="8C007F"/>
                </a:solidFill>
                <a:effectLst/>
                <a:latin typeface="SabonMTPro"/>
              </a:rPr>
              <a:t>Can the information be applied to the specific problem faced by the manager? </a:t>
            </a:r>
          </a:p>
          <a:p>
            <a:pPr fontAlgn="auto">
              <a:buFont typeface="Arial" panose="020B0604020202020204" pitchFamily="34" charset="0"/>
              <a:buChar char="•"/>
            </a:pPr>
            <a:r>
              <a:rPr lang="en-US" sz="1200" b="1">
                <a:solidFill>
                  <a:srgbClr val="8C007F"/>
                </a:solidFill>
                <a:effectLst/>
                <a:latin typeface="SabonMTPro"/>
              </a:rPr>
              <a:t>Time-related. </a:t>
            </a:r>
            <a:r>
              <a:rPr lang="en-US" sz="1200">
                <a:solidFill>
                  <a:srgbClr val="8C007F"/>
                </a:solidFill>
                <a:effectLst/>
                <a:latin typeface="SabonMTPro"/>
              </a:rPr>
              <a:t>Can the information be constrained by or compared for different time periods? </a:t>
            </a:r>
          </a:p>
          <a:p>
            <a:pPr fontAlgn="auto">
              <a:buFont typeface="Arial" panose="020B0604020202020204" pitchFamily="34" charset="0"/>
              <a:buChar char="•"/>
            </a:pPr>
            <a:r>
              <a:rPr lang="en-US" sz="1200">
                <a:solidFill>
                  <a:srgbClr val="8C007F"/>
                </a:solidFill>
                <a:effectLst/>
                <a:latin typeface="SabonMTPro"/>
              </a:rPr>
              <a:t>With SMART objectives, everyone is clearer what the target is and progresses towards it and, if necessary, action can be taken to put the company back on target. For SMART digital marketing objectives for an online presence such as a website or mobile app it is important to measure traffic, value and cost. Applying the VQVC mnemonic is a technique used to test whether businesses are using the right types of goals and measures for their objectives and reporting on digital marketing dashboard. VQVC stands for: </a:t>
            </a:r>
          </a:p>
          <a:p>
            <a:pPr fontAlgn="auto">
              <a:buFont typeface="Arial" panose="020B0604020202020204" pitchFamily="34" charset="0"/>
              <a:buChar char="•"/>
            </a:pPr>
            <a:r>
              <a:rPr lang="en-US" sz="1200" b="1">
                <a:solidFill>
                  <a:srgbClr val="8C007F"/>
                </a:solidFill>
                <a:effectLst/>
                <a:latin typeface="HelveticaNeueLTW1G"/>
              </a:rPr>
              <a:t>1 Volume measures (of traffic) </a:t>
            </a:r>
            <a:endParaRPr lang="en-US" sz="1200">
              <a:solidFill>
                <a:srgbClr val="8C007F"/>
              </a:solidFill>
              <a:effectLst/>
              <a:latin typeface="SabonMTPro"/>
            </a:endParaRPr>
          </a:p>
          <a:p>
            <a:pPr fontAlgn="auto">
              <a:buFont typeface="Arial" panose="020B0604020202020204" pitchFamily="34" charset="0"/>
              <a:buChar char="•"/>
            </a:pPr>
            <a:r>
              <a:rPr lang="en-US" sz="1200">
                <a:solidFill>
                  <a:srgbClr val="8C007F"/>
                </a:solidFill>
                <a:effectLst/>
                <a:latin typeface="SabonMTPro"/>
              </a:rPr>
              <a:t>Digital analytics systems such as Google Analytics have specific measures for volume: </a:t>
            </a:r>
          </a:p>
          <a:p>
            <a:pPr fontAlgn="auto">
              <a:buFont typeface="Arial" panose="020B0604020202020204" pitchFamily="34" charset="0"/>
              <a:buChar char="•"/>
            </a:pPr>
            <a:r>
              <a:rPr lang="en-US" sz="1200" b="1">
                <a:solidFill>
                  <a:srgbClr val="8C007F"/>
                </a:solidFill>
                <a:effectLst/>
                <a:latin typeface="SabonMTPro"/>
              </a:rPr>
              <a:t>Unique visits. </a:t>
            </a:r>
            <a:r>
              <a:rPr lang="en-US" sz="1200">
                <a:solidFill>
                  <a:srgbClr val="8C007F"/>
                </a:solidFill>
                <a:effectLst/>
                <a:latin typeface="SabonMTPro"/>
              </a:rPr>
              <a:t>The number of individuals who visit the site in the specified period. </a:t>
            </a:r>
          </a:p>
          <a:p>
            <a:pPr fontAlgn="auto">
              <a:buFont typeface="Arial" panose="020B0604020202020204" pitchFamily="34" charset="0"/>
              <a:buChar char="•"/>
            </a:pPr>
            <a:r>
              <a:rPr lang="en-US" sz="1200" b="1">
                <a:solidFill>
                  <a:srgbClr val="8C007F"/>
                </a:solidFill>
                <a:effectLst/>
                <a:latin typeface="SabonMTPro"/>
              </a:rPr>
              <a:t>Visits. </a:t>
            </a:r>
            <a:r>
              <a:rPr lang="en-US" sz="1200">
                <a:solidFill>
                  <a:srgbClr val="8C007F"/>
                </a:solidFill>
                <a:effectLst/>
                <a:latin typeface="SabonMTPro"/>
              </a:rPr>
              <a:t>The total number of times the site was accessed by different individuals. </a:t>
            </a:r>
          </a:p>
          <a:p>
            <a:pPr fontAlgn="auto">
              <a:buFont typeface="Arial" panose="020B0604020202020204" pitchFamily="34" charset="0"/>
              <a:buChar char="•"/>
            </a:pPr>
            <a:r>
              <a:rPr lang="en-US" sz="1200" b="1">
                <a:solidFill>
                  <a:srgbClr val="8C007F"/>
                </a:solidFill>
                <a:effectLst/>
                <a:latin typeface="SabonMTPro"/>
              </a:rPr>
              <a:t>Page views. </a:t>
            </a:r>
            <a:r>
              <a:rPr lang="en-US" sz="1200">
                <a:solidFill>
                  <a:srgbClr val="8C007F"/>
                </a:solidFill>
                <a:effectLst/>
                <a:latin typeface="SabonMTPro"/>
              </a:rPr>
              <a:t>The total number of pages viewed by individuals. </a:t>
            </a:r>
          </a:p>
          <a:p>
            <a:pPr fontAlgn="auto">
              <a:buFont typeface="Arial" panose="020B0604020202020204" pitchFamily="34" charset="0"/>
              <a:buChar char="•"/>
            </a:pPr>
            <a:r>
              <a:rPr lang="en-US" sz="1200">
                <a:solidFill>
                  <a:srgbClr val="8C007F"/>
                </a:solidFill>
                <a:effectLst/>
                <a:latin typeface="SabonMTPro"/>
              </a:rPr>
              <a:t>These measures can be used with objectives and to monitor performance against plan- </a:t>
            </a:r>
            <a:r>
              <a:rPr lang="en-US" sz="1200" err="1">
                <a:solidFill>
                  <a:srgbClr val="8C007F"/>
                </a:solidFill>
                <a:effectLst/>
                <a:latin typeface="SabonMTPro"/>
              </a:rPr>
              <a:t>ning</a:t>
            </a:r>
            <a:r>
              <a:rPr lang="en-US" sz="1200">
                <a:solidFill>
                  <a:srgbClr val="8C007F"/>
                </a:solidFill>
                <a:effectLst/>
                <a:latin typeface="SabonMTPro"/>
              </a:rPr>
              <a:t> models. </a:t>
            </a:r>
          </a:p>
          <a:p>
            <a:pPr fontAlgn="auto">
              <a:buFont typeface="Arial" panose="020B0604020202020204" pitchFamily="34" charset="0"/>
              <a:buChar char="•"/>
            </a:pPr>
            <a:r>
              <a:rPr lang="en-US" sz="1200" b="1">
                <a:solidFill>
                  <a:srgbClr val="8C007F"/>
                </a:solidFill>
                <a:effectLst/>
                <a:latin typeface="HelveticaNeueLTW1G"/>
              </a:rPr>
              <a:t>2 Quality measures </a:t>
            </a:r>
            <a:endParaRPr lang="en-US" sz="1200">
              <a:solidFill>
                <a:srgbClr val="8C007F"/>
              </a:solidFill>
              <a:effectLst/>
              <a:latin typeface="SabonMTPro"/>
            </a:endParaRPr>
          </a:p>
          <a:p>
            <a:pPr fontAlgn="auto">
              <a:buFont typeface="Arial" panose="020B0604020202020204" pitchFamily="34" charset="0"/>
              <a:buChar char="•"/>
            </a:pPr>
            <a:r>
              <a:rPr lang="en-US" sz="1200">
                <a:solidFill>
                  <a:srgbClr val="8C007F"/>
                </a:solidFill>
                <a:effectLst/>
                <a:latin typeface="SabonMTPro"/>
              </a:rPr>
              <a:t>To understand the effectiveness of the online experience, conversion measures assess the quality of the visitors and their experiences. These measures give an indication of how a visitor has engaged with a site and include: </a:t>
            </a:r>
          </a:p>
          <a:p>
            <a:pPr fontAlgn="auto">
              <a:buFont typeface="Arial" panose="020B0604020202020204" pitchFamily="34" charset="0"/>
              <a:buChar char="•"/>
            </a:pPr>
            <a:r>
              <a:rPr lang="en-US" sz="1200" b="1">
                <a:solidFill>
                  <a:srgbClr val="8C007F"/>
                </a:solidFill>
                <a:effectLst/>
                <a:latin typeface="SabonMTPro"/>
              </a:rPr>
              <a:t>Bounce rate. </a:t>
            </a:r>
            <a:r>
              <a:rPr lang="en-US" sz="1200">
                <a:solidFill>
                  <a:srgbClr val="8C007F"/>
                </a:solidFill>
                <a:effectLst/>
                <a:latin typeface="SabonMTPro"/>
              </a:rPr>
              <a:t>Percentage of visitors who leave immediately after viewing only one page. </a:t>
            </a:r>
          </a:p>
          <a:p>
            <a:pPr fontAlgn="auto">
              <a:buFont typeface="Arial" panose="020B0604020202020204" pitchFamily="34" charset="0"/>
              <a:buChar char="•"/>
            </a:pPr>
            <a:r>
              <a:rPr lang="en-US" sz="1200">
                <a:solidFill>
                  <a:srgbClr val="8C007F"/>
                </a:solidFill>
                <a:effectLst/>
                <a:latin typeface="SabonMTPro"/>
              </a:rPr>
              <a:t>A high bounce rate is a sign of poor-quality traffic and/or experience. </a:t>
            </a:r>
          </a:p>
          <a:p>
            <a:pPr fontAlgn="auto">
              <a:buFont typeface="Arial" panose="020B0604020202020204" pitchFamily="34" charset="0"/>
              <a:buChar char="•"/>
            </a:pPr>
            <a:r>
              <a:rPr lang="en-US" sz="1200" b="1">
                <a:solidFill>
                  <a:srgbClr val="8C007F"/>
                </a:solidFill>
                <a:effectLst/>
                <a:latin typeface="SabonMTPro"/>
              </a:rPr>
              <a:t>Duration. </a:t>
            </a:r>
            <a:r>
              <a:rPr lang="en-US" sz="1200">
                <a:solidFill>
                  <a:srgbClr val="8C007F"/>
                </a:solidFill>
                <a:effectLst/>
                <a:latin typeface="SabonMTPro"/>
              </a:rPr>
              <a:t>Dwell time, which is measured as average time on page or time on site. </a:t>
            </a:r>
          </a:p>
          <a:p>
            <a:pPr fontAlgn="auto">
              <a:buFont typeface="Arial" panose="020B0604020202020204" pitchFamily="34" charset="0"/>
              <a:buChar char="•"/>
            </a:pPr>
            <a:r>
              <a:rPr lang="en-US" sz="1200" b="1">
                <a:solidFill>
                  <a:srgbClr val="8C007F"/>
                </a:solidFill>
                <a:effectLst/>
                <a:latin typeface="SabonMTPro"/>
              </a:rPr>
              <a:t>Pages per visit. </a:t>
            </a:r>
            <a:r>
              <a:rPr lang="en-US" sz="1200">
                <a:solidFill>
                  <a:srgbClr val="8C007F"/>
                </a:solidFill>
                <a:effectLst/>
                <a:latin typeface="SabonMTPro"/>
              </a:rPr>
              <a:t>Arguably more useful than dwell time since it shows how many pages a visitor views on average. Conversion rates to lead and sale are arguably the most </a:t>
            </a:r>
            <a:r>
              <a:rPr lang="en-US" sz="1200" err="1">
                <a:solidFill>
                  <a:srgbClr val="8C007F"/>
                </a:solidFill>
                <a:effectLst/>
                <a:latin typeface="SabonMTPro"/>
              </a:rPr>
              <a:t>impor</a:t>
            </a:r>
            <a:r>
              <a:rPr lang="en-US" sz="1200">
                <a:solidFill>
                  <a:srgbClr val="8C007F"/>
                </a:solidFill>
                <a:effectLst/>
                <a:latin typeface="SabonMTPro"/>
              </a:rPr>
              <a:t>- tant quality measure since they show what proportion of visits convert to commercial outcomes. </a:t>
            </a:r>
          </a:p>
          <a:p>
            <a:pPr fontAlgn="auto">
              <a:buFont typeface="Arial" panose="020B0604020202020204" pitchFamily="34" charset="0"/>
              <a:buChar char="•"/>
            </a:pPr>
            <a:r>
              <a:rPr lang="en-US" sz="1200" b="1">
                <a:solidFill>
                  <a:srgbClr val="8C007F"/>
                </a:solidFill>
                <a:effectLst/>
                <a:latin typeface="HelveticaNeueLTW1G"/>
              </a:rPr>
              <a:t>3 Value measures </a:t>
            </a:r>
            <a:endParaRPr lang="en-US" sz="1200">
              <a:solidFill>
                <a:srgbClr val="8C007F"/>
              </a:solidFill>
              <a:effectLst/>
              <a:latin typeface="SabonMTPro"/>
            </a:endParaRPr>
          </a:p>
          <a:p>
            <a:pPr fontAlgn="auto">
              <a:buFont typeface="Arial" panose="020B0604020202020204" pitchFamily="34" charset="0"/>
              <a:buChar char="•"/>
            </a:pPr>
            <a:r>
              <a:rPr lang="en-US" sz="1200">
                <a:solidFill>
                  <a:srgbClr val="8C007F"/>
                </a:solidFill>
                <a:effectLst/>
                <a:latin typeface="SabonMTPro"/>
              </a:rPr>
              <a:t>Value shows the communications effectiveness and commercial contribution of digital mar- </a:t>
            </a:r>
            <a:r>
              <a:rPr lang="en-US" sz="1200" err="1">
                <a:solidFill>
                  <a:srgbClr val="8C007F"/>
                </a:solidFill>
                <a:effectLst/>
                <a:latin typeface="SabonMTPro"/>
              </a:rPr>
              <a:t>keting</a:t>
            </a:r>
            <a:r>
              <a:rPr lang="en-US" sz="1200">
                <a:solidFill>
                  <a:srgbClr val="8C007F"/>
                </a:solidFill>
                <a:effectLst/>
                <a:latin typeface="SabonMTPro"/>
              </a:rPr>
              <a:t> to a business. Here we’re looking for outcomes that show intent to purchase, or purchase itself. For an e-commerce site this is straightforward – we can look at measures such as sales transactions and average order value. However, it’s less obvious for the many non-transactional sites, like B2B sites. Here it’s necessary to set up goals </a:t>
            </a:r>
            <a:r>
              <a:rPr lang="en-US" sz="1200" err="1">
                <a:solidFill>
                  <a:srgbClr val="8C007F"/>
                </a:solidFill>
                <a:effectLst/>
                <a:latin typeface="SabonMTPro"/>
              </a:rPr>
              <a:t>customised</a:t>
            </a:r>
            <a:r>
              <a:rPr lang="en-US" sz="1200">
                <a:solidFill>
                  <a:srgbClr val="8C007F"/>
                </a:solidFill>
                <a:effectLst/>
                <a:latin typeface="SabonMTPro"/>
              </a:rPr>
              <a:t> for the business in Google Analytics for when user actions are completed for qualified leads. </a:t>
            </a:r>
          </a:p>
          <a:p>
            <a:pPr fontAlgn="auto">
              <a:buFont typeface="Arial" panose="020B0604020202020204" pitchFamily="34" charset="0"/>
              <a:buChar char="•"/>
            </a:pPr>
            <a:r>
              <a:rPr lang="en-US" sz="1200" b="1">
                <a:solidFill>
                  <a:srgbClr val="8C007F"/>
                </a:solidFill>
                <a:effectLst/>
                <a:latin typeface="SabonMTPro"/>
              </a:rPr>
              <a:t>Goal value per visit. </a:t>
            </a:r>
            <a:r>
              <a:rPr lang="en-US" sz="1200">
                <a:solidFill>
                  <a:srgbClr val="8C007F"/>
                </a:solidFill>
                <a:effectLst/>
                <a:latin typeface="SabonMTPro"/>
              </a:rPr>
              <a:t>If you assign a value to a goal such as a download, you can then compare how different visitor sources contribute value to the site. For example, how does social media marketing compare to email, or is LinkedIn more or less valuable than </a:t>
            </a:r>
          </a:p>
          <a:p>
            <a:pPr fontAlgn="auto">
              <a:buFont typeface="Arial" panose="020B0604020202020204" pitchFamily="34" charset="0"/>
              <a:buChar char="•"/>
            </a:pPr>
            <a:r>
              <a:rPr lang="en-US" sz="1200">
                <a:solidFill>
                  <a:srgbClr val="8C007F"/>
                </a:solidFill>
                <a:effectLst/>
                <a:latin typeface="SabonMTPro"/>
              </a:rPr>
              <a:t>Twitter? This is very powerful for checking your marketing investments.</a:t>
            </a:r>
            <a:br>
              <a:rPr lang="en-US" sz="1200">
                <a:solidFill>
                  <a:srgbClr val="8C007F"/>
                </a:solidFill>
                <a:effectLst/>
                <a:latin typeface="SabonMTPro"/>
              </a:rPr>
            </a:br>
            <a:r>
              <a:rPr lang="en-US" sz="1200" b="1">
                <a:solidFill>
                  <a:srgbClr val="8C007F"/>
                </a:solidFill>
                <a:effectLst/>
                <a:latin typeface="SabonMTPro"/>
              </a:rPr>
              <a:t>Revenue per visit. </a:t>
            </a:r>
            <a:r>
              <a:rPr lang="en-US" sz="1200">
                <a:solidFill>
                  <a:srgbClr val="8C007F"/>
                </a:solidFill>
                <a:effectLst/>
                <a:latin typeface="SabonMTPro"/>
              </a:rPr>
              <a:t>For sites with e-commerce tracking, Google will report revenue per </a:t>
            </a:r>
          </a:p>
          <a:p>
            <a:pPr fontAlgn="auto">
              <a:buFont typeface="Arial" panose="020B0604020202020204" pitchFamily="34" charset="0"/>
              <a:buChar char="•"/>
            </a:pPr>
            <a:r>
              <a:rPr lang="en-US" sz="1200">
                <a:solidFill>
                  <a:srgbClr val="8C007F"/>
                </a:solidFill>
                <a:effectLst/>
                <a:latin typeface="SabonMTPro"/>
              </a:rPr>
              <a:t>visit, which enables similar analysis to that of goal value.</a:t>
            </a:r>
            <a:br>
              <a:rPr lang="en-US" sz="1200">
                <a:solidFill>
                  <a:srgbClr val="8C007F"/>
                </a:solidFill>
                <a:effectLst/>
                <a:latin typeface="SabonMTPro"/>
              </a:rPr>
            </a:br>
            <a:r>
              <a:rPr lang="en-US" sz="1200" b="1">
                <a:solidFill>
                  <a:srgbClr val="8C007F"/>
                </a:solidFill>
                <a:effectLst/>
                <a:latin typeface="SabonMTPro"/>
              </a:rPr>
              <a:t>Page value. </a:t>
            </a:r>
            <a:r>
              <a:rPr lang="en-US" sz="1200">
                <a:solidFill>
                  <a:srgbClr val="8C007F"/>
                </a:solidFill>
                <a:effectLst/>
                <a:latin typeface="SabonMTPro"/>
              </a:rPr>
              <a:t>If marketers review this measure for pages, they can determine which pages are prompting the creation of value, enabling the business to improve customer journeys. </a:t>
            </a:r>
          </a:p>
          <a:p>
            <a:pPr fontAlgn="auto">
              <a:buFont typeface="Arial" panose="020B0604020202020204" pitchFamily="34" charset="0"/>
              <a:buChar char="•"/>
            </a:pPr>
            <a:r>
              <a:rPr lang="en-US" sz="1200" b="1">
                <a:solidFill>
                  <a:srgbClr val="8C007F"/>
                </a:solidFill>
                <a:effectLst/>
                <a:latin typeface="HelveticaNeueLTW1G"/>
              </a:rPr>
              <a:t>4 Cost measures </a:t>
            </a:r>
            <a:endParaRPr lang="en-US" sz="1200">
              <a:solidFill>
                <a:srgbClr val="8C007F"/>
              </a:solidFill>
              <a:effectLst/>
              <a:latin typeface="SabonMTPro"/>
            </a:endParaRPr>
          </a:p>
          <a:p>
            <a:pPr fontAlgn="auto">
              <a:buFont typeface="Arial" panose="020B0604020202020204" pitchFamily="34" charset="0"/>
              <a:buChar char="•"/>
            </a:pPr>
            <a:r>
              <a:rPr lang="en-US" sz="1200">
                <a:solidFill>
                  <a:srgbClr val="8C007F"/>
                </a:solidFill>
                <a:effectLst/>
                <a:latin typeface="SabonMTPro"/>
              </a:rPr>
              <a:t>Cost includes the cost of content and experience creation and promotion – i.e. paid, owned and earned media costs. Cost-per-acquisition is typically used to assess media effectiveness. </a:t>
            </a:r>
          </a:p>
          <a:p>
            <a:pPr fontAlgn="auto">
              <a:buFont typeface="Arial" panose="020B0604020202020204" pitchFamily="34" charset="0"/>
              <a:buChar char="•"/>
            </a:pPr>
            <a:r>
              <a:rPr lang="en-US" sz="1200">
                <a:solidFill>
                  <a:srgbClr val="8C007F"/>
                </a:solidFill>
                <a:effectLst/>
                <a:latin typeface="SabonMTPro"/>
              </a:rPr>
              <a:t>Examples of SMART objectives across VQVC, including those to support goal setting in customer acquisition, conversion and retention categories for digital marketing strategy, are: </a:t>
            </a:r>
          </a:p>
          <a:p>
            <a:pPr fontAlgn="auto">
              <a:buFont typeface="Arial" panose="020B0604020202020204" pitchFamily="34" charset="0"/>
              <a:buChar char="•"/>
            </a:pPr>
            <a:r>
              <a:rPr lang="en-US" sz="1200" b="1">
                <a:solidFill>
                  <a:srgbClr val="8C007F"/>
                </a:solidFill>
                <a:effectLst/>
                <a:latin typeface="SabonMTPro"/>
              </a:rPr>
              <a:t>Digital channel contribution objective. </a:t>
            </a:r>
            <a:r>
              <a:rPr lang="en-US" sz="1200">
                <a:solidFill>
                  <a:srgbClr val="8C007F"/>
                </a:solidFill>
                <a:effectLst/>
                <a:latin typeface="SabonMTPro"/>
              </a:rPr>
              <a:t>Achieve 10 per cent online revenue (or profit) </a:t>
            </a:r>
          </a:p>
          <a:p>
            <a:pPr fontAlgn="auto">
              <a:buFont typeface="Arial" panose="020B0604020202020204" pitchFamily="34" charset="0"/>
              <a:buChar char="•"/>
            </a:pPr>
            <a:r>
              <a:rPr lang="en-US" sz="1200">
                <a:solidFill>
                  <a:srgbClr val="8C007F"/>
                </a:solidFill>
                <a:effectLst/>
                <a:latin typeface="SabonMTPro"/>
              </a:rPr>
              <a:t>contribution within two years. </a:t>
            </a:r>
          </a:p>
          <a:p>
            <a:pPr fontAlgn="auto">
              <a:buFont typeface="Arial" panose="020B0604020202020204" pitchFamily="34" charset="0"/>
              <a:buChar char="•"/>
            </a:pPr>
            <a:r>
              <a:rPr lang="en-US" sz="1200" b="1">
                <a:solidFill>
                  <a:srgbClr val="8C007F"/>
                </a:solidFill>
                <a:effectLst/>
                <a:latin typeface="SabonMTPro"/>
              </a:rPr>
              <a:t>Acquisition objective. </a:t>
            </a:r>
            <a:r>
              <a:rPr lang="en-US" sz="1200">
                <a:solidFill>
                  <a:srgbClr val="8C007F"/>
                </a:solidFill>
                <a:effectLst/>
                <a:latin typeface="SabonMTPro"/>
              </a:rPr>
              <a:t>Acquire 50,000 new online customers this financial year at an aver- </a:t>
            </a:r>
          </a:p>
          <a:p>
            <a:pPr fontAlgn="auto">
              <a:buFont typeface="Arial" panose="020B0604020202020204" pitchFamily="34" charset="0"/>
              <a:buChar char="•"/>
            </a:pPr>
            <a:r>
              <a:rPr lang="en-US" sz="1200">
                <a:solidFill>
                  <a:srgbClr val="8C007F"/>
                </a:solidFill>
                <a:effectLst/>
                <a:latin typeface="SabonMTPro"/>
              </a:rPr>
              <a:t>age cost-per-acquisition (CPA) of £30 with an average profitability of £5. </a:t>
            </a:r>
          </a:p>
          <a:p>
            <a:pPr fontAlgn="auto">
              <a:buFont typeface="Arial" panose="020B0604020202020204" pitchFamily="34" charset="0"/>
              <a:buChar char="•"/>
            </a:pPr>
            <a:r>
              <a:rPr lang="en-US" sz="1200" b="1">
                <a:solidFill>
                  <a:srgbClr val="8C007F"/>
                </a:solidFill>
                <a:effectLst/>
                <a:latin typeface="SabonMTPro"/>
              </a:rPr>
              <a:t>Acquisition or conversion objective. </a:t>
            </a:r>
            <a:r>
              <a:rPr lang="en-US" sz="1200">
                <a:solidFill>
                  <a:srgbClr val="8C007F"/>
                </a:solidFill>
                <a:effectLst/>
                <a:latin typeface="SabonMTPro"/>
              </a:rPr>
              <a:t>Migrate 40 per cent of existing customers to using </a:t>
            </a:r>
          </a:p>
          <a:p>
            <a:pPr fontAlgn="auto">
              <a:buFont typeface="Arial" panose="020B0604020202020204" pitchFamily="34" charset="0"/>
              <a:buChar char="•"/>
            </a:pPr>
            <a:r>
              <a:rPr lang="en-US" sz="1200">
                <a:solidFill>
                  <a:srgbClr val="8C007F"/>
                </a:solidFill>
                <a:effectLst/>
                <a:latin typeface="SabonMTPro"/>
              </a:rPr>
              <a:t>online ‘paperless’ bill payment services within three years (e.g. for a bank or utilities </a:t>
            </a:r>
          </a:p>
          <a:p>
            <a:pPr fontAlgn="auto">
              <a:buFont typeface="Arial" panose="020B0604020202020204" pitchFamily="34" charset="0"/>
              <a:buChar char="•"/>
            </a:pPr>
            <a:r>
              <a:rPr lang="en-US" sz="1200">
                <a:solidFill>
                  <a:srgbClr val="8C007F"/>
                </a:solidFill>
                <a:effectLst/>
                <a:latin typeface="SabonMTPro"/>
              </a:rPr>
              <a:t>company). </a:t>
            </a:r>
          </a:p>
          <a:p>
            <a:pPr fontAlgn="auto">
              <a:buFont typeface="Arial" panose="020B0604020202020204" pitchFamily="34" charset="0"/>
              <a:buChar char="•"/>
            </a:pPr>
            <a:r>
              <a:rPr lang="en-US" sz="1200" b="1">
                <a:solidFill>
                  <a:srgbClr val="8C007F"/>
                </a:solidFill>
                <a:effectLst/>
                <a:latin typeface="SabonMTPro"/>
              </a:rPr>
              <a:t>Acquisition objective. </a:t>
            </a:r>
            <a:r>
              <a:rPr lang="en-US" sz="1200">
                <a:solidFill>
                  <a:srgbClr val="8C007F"/>
                </a:solidFill>
                <a:effectLst/>
                <a:latin typeface="SabonMTPro"/>
              </a:rPr>
              <a:t>Increase by 20 per cent within one year the number of sales arising </a:t>
            </a:r>
          </a:p>
          <a:p>
            <a:pPr fontAlgn="auto">
              <a:buFont typeface="Arial" panose="020B0604020202020204" pitchFamily="34" charset="0"/>
              <a:buChar char="•"/>
            </a:pPr>
            <a:r>
              <a:rPr lang="en-US" sz="1200">
                <a:solidFill>
                  <a:srgbClr val="8C007F"/>
                </a:solidFill>
                <a:effectLst/>
                <a:latin typeface="SabonMTPro"/>
              </a:rPr>
              <a:t>from a certain target market (e.g. 18–25-year-olds). </a:t>
            </a:r>
          </a:p>
          <a:p>
            <a:pPr fontAlgn="auto">
              <a:buFont typeface="Arial" panose="020B0604020202020204" pitchFamily="34" charset="0"/>
              <a:buChar char="•"/>
            </a:pPr>
            <a:r>
              <a:rPr lang="en-US" sz="1200" b="1">
                <a:solidFill>
                  <a:srgbClr val="8C007F"/>
                </a:solidFill>
                <a:effectLst/>
                <a:latin typeface="SabonMTPro"/>
              </a:rPr>
              <a:t>Conversion objective. </a:t>
            </a:r>
            <a:r>
              <a:rPr lang="en-US" sz="1200">
                <a:solidFill>
                  <a:srgbClr val="8C007F"/>
                </a:solidFill>
                <a:effectLst/>
                <a:latin typeface="SabonMTPro"/>
              </a:rPr>
              <a:t>Increase the average order value of online sales to £42 per customer. </a:t>
            </a:r>
          </a:p>
          <a:p>
            <a:pPr fontAlgn="auto">
              <a:buFont typeface="Arial" panose="020B0604020202020204" pitchFamily="34" charset="0"/>
              <a:buChar char="•"/>
            </a:pPr>
            <a:r>
              <a:rPr lang="en-US" sz="1200" b="1">
                <a:solidFill>
                  <a:srgbClr val="8C007F"/>
                </a:solidFill>
                <a:effectLst/>
                <a:latin typeface="SabonMTPro"/>
              </a:rPr>
              <a:t>Conversion objective. </a:t>
            </a:r>
            <a:r>
              <a:rPr lang="en-US" sz="1200">
                <a:solidFill>
                  <a:srgbClr val="8C007F"/>
                </a:solidFill>
                <a:effectLst/>
                <a:latin typeface="SabonMTPro"/>
              </a:rPr>
              <a:t>Increase site conversion rate to 3.2 per cent (would be based on </a:t>
            </a:r>
          </a:p>
          <a:p>
            <a:pPr fontAlgn="auto">
              <a:buFont typeface="Arial" panose="020B0604020202020204" pitchFamily="34" charset="0"/>
              <a:buChar char="•"/>
            </a:pPr>
            <a:r>
              <a:rPr lang="en-US" sz="1200">
                <a:solidFill>
                  <a:srgbClr val="8C007F"/>
                </a:solidFill>
                <a:effectLst/>
                <a:latin typeface="SabonMTPro"/>
              </a:rPr>
              <a:t>model of new and existing customers in different categories). </a:t>
            </a:r>
          </a:p>
          <a:p>
            <a:pPr fontAlgn="auto">
              <a:buFont typeface="Arial" panose="020B0604020202020204" pitchFamily="34" charset="0"/>
              <a:buChar char="•"/>
            </a:pPr>
            <a:r>
              <a:rPr lang="en-US" sz="1200" b="1">
                <a:solidFill>
                  <a:srgbClr val="8C007F"/>
                </a:solidFill>
                <a:effectLst/>
                <a:latin typeface="SabonMTPro"/>
              </a:rPr>
              <a:t>Conversion objective. </a:t>
            </a:r>
            <a:r>
              <a:rPr lang="en-US" sz="1200">
                <a:solidFill>
                  <a:srgbClr val="8C007F"/>
                </a:solidFill>
                <a:effectLst/>
                <a:latin typeface="SabonMTPro"/>
              </a:rPr>
              <a:t>Increase percentage of online service enquiries fulfilled online by </a:t>
            </a:r>
          </a:p>
          <a:p>
            <a:pPr fontAlgn="auto">
              <a:buFont typeface="Arial" panose="020B0604020202020204" pitchFamily="34" charset="0"/>
              <a:buChar char="•"/>
            </a:pPr>
            <a:r>
              <a:rPr lang="en-US" sz="1200">
                <a:solidFill>
                  <a:srgbClr val="8C007F"/>
                </a:solidFill>
                <a:effectLst/>
                <a:latin typeface="SabonMTPro"/>
              </a:rPr>
              <a:t>‘web self-service’ from 85 to 90 per cent. </a:t>
            </a:r>
          </a:p>
          <a:p>
            <a:pPr fontAlgn="auto">
              <a:buFont typeface="Arial" panose="020B0604020202020204" pitchFamily="34" charset="0"/>
              <a:buChar char="•"/>
            </a:pPr>
            <a:r>
              <a:rPr lang="en-US" sz="1200" b="1">
                <a:solidFill>
                  <a:srgbClr val="8C007F"/>
                </a:solidFill>
                <a:effectLst/>
                <a:latin typeface="SabonMTPro"/>
              </a:rPr>
              <a:t>Retention objective. </a:t>
            </a:r>
            <a:r>
              <a:rPr lang="en-US" sz="1200">
                <a:solidFill>
                  <a:srgbClr val="8C007F"/>
                </a:solidFill>
                <a:effectLst/>
                <a:latin typeface="SabonMTPro"/>
              </a:rPr>
              <a:t>Increase annual repeat new customer conversion rate by 20 per cent. </a:t>
            </a:r>
          </a:p>
          <a:p>
            <a:pPr fontAlgn="auto">
              <a:buFont typeface="Arial" panose="020B0604020202020204" pitchFamily="34" charset="0"/>
              <a:buChar char="•"/>
            </a:pPr>
            <a:r>
              <a:rPr lang="en-US" sz="1200" b="1">
                <a:solidFill>
                  <a:srgbClr val="8C007F"/>
                </a:solidFill>
                <a:effectLst/>
                <a:latin typeface="SabonMTPro"/>
              </a:rPr>
              <a:t>Retention objective </a:t>
            </a:r>
            <a:r>
              <a:rPr lang="en-US" sz="1200">
                <a:solidFill>
                  <a:srgbClr val="8C007F"/>
                </a:solidFill>
                <a:effectLst/>
                <a:latin typeface="SabonMTPro"/>
              </a:rPr>
              <a:t>(existing customers). Increase percentage of active users of the service </a:t>
            </a:r>
          </a:p>
          <a:p>
            <a:pPr fontAlgn="auto">
              <a:buFont typeface="Arial" panose="020B0604020202020204" pitchFamily="34" charset="0"/>
              <a:buChar char="•"/>
            </a:pPr>
            <a:r>
              <a:rPr lang="en-US" sz="1200">
                <a:solidFill>
                  <a:srgbClr val="8C007F"/>
                </a:solidFill>
                <a:effectLst/>
                <a:latin typeface="SabonMTPro"/>
              </a:rPr>
              <a:t>(purchasing or using of other electronic services) within a 180-day period from 20 to 25 </a:t>
            </a:r>
          </a:p>
          <a:p>
            <a:pPr fontAlgn="auto">
              <a:buFont typeface="Arial" panose="020B0604020202020204" pitchFamily="34" charset="0"/>
              <a:buChar char="•"/>
            </a:pPr>
            <a:r>
              <a:rPr lang="en-US" sz="1200">
                <a:solidFill>
                  <a:srgbClr val="8C007F"/>
                </a:solidFill>
                <a:effectLst/>
                <a:latin typeface="SabonMTPro"/>
              </a:rPr>
              <a:t>per cent. </a:t>
            </a:r>
          </a:p>
          <a:p>
            <a:pPr fontAlgn="auto">
              <a:buFont typeface="Arial" panose="020B0604020202020204" pitchFamily="34" charset="0"/>
              <a:buChar char="•"/>
            </a:pPr>
            <a:r>
              <a:rPr lang="en-US" sz="1200" b="1">
                <a:solidFill>
                  <a:srgbClr val="8C007F"/>
                </a:solidFill>
                <a:effectLst/>
                <a:latin typeface="SabonMTPro"/>
              </a:rPr>
              <a:t>Retention objective. </a:t>
            </a:r>
            <a:r>
              <a:rPr lang="en-US" sz="1200">
                <a:solidFill>
                  <a:srgbClr val="8C007F"/>
                </a:solidFill>
                <a:effectLst/>
                <a:latin typeface="SabonMTPro"/>
              </a:rPr>
              <a:t>Increase customer satisfaction rating for channel from 70 to 80 per </a:t>
            </a:r>
          </a:p>
          <a:p>
            <a:pPr fontAlgn="auto">
              <a:buFont typeface="Arial" panose="020B0604020202020204" pitchFamily="34" charset="0"/>
              <a:buChar char="•"/>
            </a:pPr>
            <a:r>
              <a:rPr lang="en-US" sz="1200">
                <a:solidFill>
                  <a:srgbClr val="8C007F"/>
                </a:solidFill>
                <a:effectLst/>
                <a:latin typeface="SabonMTPro"/>
              </a:rPr>
              <a:t>cent. </a:t>
            </a:r>
          </a:p>
          <a:p>
            <a:pPr fontAlgn="auto">
              <a:buFont typeface="Arial" panose="020B0604020202020204" pitchFamily="34" charset="0"/>
              <a:buChar char="•"/>
            </a:pPr>
            <a:r>
              <a:rPr lang="en-US" sz="1200" b="1">
                <a:solidFill>
                  <a:srgbClr val="8C007F"/>
                </a:solidFill>
                <a:effectLst/>
                <a:latin typeface="SabonMTPro"/>
              </a:rPr>
              <a:t>Growth objective. </a:t>
            </a:r>
            <a:r>
              <a:rPr lang="en-US" sz="1200">
                <a:solidFill>
                  <a:srgbClr val="8C007F"/>
                </a:solidFill>
                <a:effectLst/>
                <a:latin typeface="SabonMTPro"/>
              </a:rPr>
              <a:t>Increase new prospects recommended by friends (viral marketing or </a:t>
            </a:r>
          </a:p>
          <a:p>
            <a:pPr fontAlgn="auto">
              <a:buFont typeface="Arial" panose="020B0604020202020204" pitchFamily="34" charset="0"/>
              <a:buChar char="•"/>
            </a:pPr>
            <a:r>
              <a:rPr lang="en-US" sz="1200">
                <a:solidFill>
                  <a:srgbClr val="8C007F"/>
                </a:solidFill>
                <a:effectLst/>
                <a:latin typeface="SabonMTPro"/>
              </a:rPr>
              <a:t>‘member get member’) by 10,000 per annum. </a:t>
            </a:r>
          </a:p>
          <a:p>
            <a:pPr fontAlgn="auto">
              <a:buFont typeface="Arial" panose="020B0604020202020204" pitchFamily="34" charset="0"/>
              <a:buChar char="•"/>
            </a:pPr>
            <a:r>
              <a:rPr lang="en-US" sz="1200" b="1">
                <a:solidFill>
                  <a:srgbClr val="8C007F"/>
                </a:solidFill>
                <a:effectLst/>
                <a:latin typeface="SabonMTPro"/>
              </a:rPr>
              <a:t>Cost objective. </a:t>
            </a:r>
            <a:r>
              <a:rPr lang="en-US" sz="1200">
                <a:solidFill>
                  <a:srgbClr val="8C007F"/>
                </a:solidFill>
                <a:effectLst/>
                <a:latin typeface="SabonMTPro"/>
              </a:rPr>
              <a:t>Achieve a cost reduction of 10 per cent in marketing communications within two years. </a:t>
            </a:r>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21</a:t>
            </a:fld>
            <a:endParaRPr lang="en-GB"/>
          </a:p>
        </p:txBody>
      </p:sp>
    </p:spTree>
    <p:extLst>
      <p:ext uri="{BB962C8B-B14F-4D97-AF65-F5344CB8AC3E}">
        <p14:creationId xmlns:p14="http://schemas.microsoft.com/office/powerpoint/2010/main" val="21087515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Font typeface="Arial" panose="020B0604020202020204" pitchFamily="34" charset="0"/>
              <a:buChar char="•"/>
            </a:pPr>
            <a:r>
              <a:rPr lang="en-US" sz="1000" dirty="0">
                <a:solidFill>
                  <a:srgbClr val="FFFFFF"/>
                </a:solidFill>
                <a:effectLst/>
                <a:latin typeface="HelveticaNeueLTW1G"/>
              </a:rPr>
              <a:t>Explain the importance to </a:t>
            </a:r>
            <a:r>
              <a:rPr lang="en-US" sz="1000" dirty="0" err="1">
                <a:solidFill>
                  <a:srgbClr val="FFFFFF"/>
                </a:solidFill>
                <a:effectLst/>
                <a:latin typeface="HelveticaNeueLTW1G"/>
              </a:rPr>
              <a:t>organisations</a:t>
            </a:r>
            <a:r>
              <a:rPr lang="en-US" sz="1000" dirty="0">
                <a:solidFill>
                  <a:srgbClr val="FFFFFF"/>
                </a:solidFill>
                <a:effectLst/>
                <a:latin typeface="HelveticaNeueLTW1G"/>
              </a:rPr>
              <a:t> of creating a digital marketing strategy and implementation process </a:t>
            </a:r>
          </a:p>
          <a:p>
            <a:pPr marL="742950" lvl="1" indent="-285750">
              <a:buFont typeface="Arial" panose="020B0604020202020204" pitchFamily="34" charset="0"/>
              <a:buChar char="•"/>
            </a:pPr>
            <a:r>
              <a:rPr lang="en-US" sz="1000" dirty="0">
                <a:solidFill>
                  <a:srgbClr val="FFFFFF"/>
                </a:solidFill>
                <a:effectLst/>
                <a:latin typeface="HelveticaNeueLTW1G"/>
              </a:rPr>
              <a:t>–  What is a digital marketing strategy? </a:t>
            </a:r>
          </a:p>
          <a:p>
            <a:pPr marL="742950" lvl="1" indent="-285750">
              <a:buFont typeface="Arial" panose="020B0604020202020204" pitchFamily="34" charset="0"/>
              <a:buChar char="•"/>
            </a:pPr>
            <a:r>
              <a:rPr lang="en-US" sz="1000" dirty="0">
                <a:solidFill>
                  <a:srgbClr val="FFFFFF"/>
                </a:solidFill>
                <a:effectLst/>
                <a:latin typeface="HelveticaNeueLTW1G"/>
              </a:rPr>
              <a:t>–  Why are a digital marketing strategy and digital transformation needed? </a:t>
            </a:r>
          </a:p>
          <a:p>
            <a:pPr marL="742950" lvl="1" indent="-285750">
              <a:buFont typeface="Arial" panose="020B0604020202020204" pitchFamily="34" charset="0"/>
              <a:buChar char="•"/>
            </a:pPr>
            <a:r>
              <a:rPr lang="en-US" sz="1000" dirty="0">
                <a:solidFill>
                  <a:srgbClr val="FFFFFF"/>
                </a:solidFill>
                <a:effectLst/>
                <a:latin typeface="HelveticaNeueLTW1G"/>
              </a:rPr>
              <a:t>–  How to structure a digital marketing strategy </a:t>
            </a:r>
          </a:p>
          <a:p>
            <a:pPr>
              <a:buFont typeface="Arial" panose="020B0604020202020204" pitchFamily="34" charset="0"/>
              <a:buChar char="•"/>
            </a:pPr>
            <a:r>
              <a:rPr lang="en-US" sz="1000" dirty="0">
                <a:solidFill>
                  <a:srgbClr val="FFFFFF"/>
                </a:solidFill>
                <a:effectLst/>
                <a:latin typeface="HelveticaNeueLTW1G"/>
              </a:rPr>
              <a:t>Explain activities needed to inform a digital marketing strategy </a:t>
            </a:r>
          </a:p>
          <a:p>
            <a:pPr marL="742950" lvl="1" indent="-285750">
              <a:buFont typeface="Arial" panose="020B0604020202020204" pitchFamily="34" charset="0"/>
              <a:buChar char="•"/>
            </a:pPr>
            <a:r>
              <a:rPr lang="en-US" sz="1000" dirty="0">
                <a:solidFill>
                  <a:srgbClr val="FFFFFF"/>
                </a:solidFill>
                <a:effectLst/>
                <a:latin typeface="HelveticaNeueLTW1G"/>
              </a:rPr>
              <a:t>–  Situation analysis </a:t>
            </a:r>
          </a:p>
          <a:p>
            <a:pPr marL="742950" lvl="1" indent="-285750">
              <a:buFont typeface="Arial" panose="020B0604020202020204" pitchFamily="34" charset="0"/>
              <a:buChar char="•"/>
            </a:pPr>
            <a:r>
              <a:rPr lang="en-US" sz="1000" dirty="0">
                <a:solidFill>
                  <a:srgbClr val="FFFFFF"/>
                </a:solidFill>
                <a:effectLst/>
                <a:latin typeface="HelveticaNeueLTW1G"/>
              </a:rPr>
              <a:t>–  Competitor analysis </a:t>
            </a:r>
          </a:p>
          <a:p>
            <a:pPr>
              <a:buFont typeface="Arial" panose="020B0604020202020204" pitchFamily="34" charset="0"/>
              <a:buChar char="•"/>
            </a:pPr>
            <a:r>
              <a:rPr lang="en-US" sz="1000" dirty="0">
                <a:solidFill>
                  <a:srgbClr val="FFFFFF"/>
                </a:solidFill>
                <a:effectLst/>
                <a:latin typeface="HelveticaNeueLTW1G"/>
              </a:rPr>
              <a:t>Define different types of goals for digital marketing </a:t>
            </a:r>
          </a:p>
          <a:p>
            <a:r>
              <a:rPr lang="en-US" sz="1000" dirty="0">
                <a:solidFill>
                  <a:srgbClr val="FFFFFF"/>
                </a:solidFill>
                <a:effectLst/>
                <a:latin typeface="HelveticaNeueLTW1G"/>
              </a:rPr>
              <a:t>– Setting goals and objectives for digital marketing </a:t>
            </a:r>
            <a:endParaRPr lang="en-US" dirty="0">
              <a:effectLst/>
            </a:endParaRPr>
          </a:p>
          <a:p>
            <a:r>
              <a:rPr lang="en-US" sz="1000" dirty="0">
                <a:solidFill>
                  <a:srgbClr val="FFFFFF"/>
                </a:solidFill>
                <a:effectLst/>
                <a:latin typeface="HelveticaNeueLTW1G"/>
              </a:rPr>
              <a:t>• Evaluate alternative digital strategy approaches – Strategy formulation for digital marketing </a:t>
            </a:r>
            <a:endParaRPr lang="en-US" dirty="0">
              <a:effectLst/>
            </a:endParaRPr>
          </a:p>
          <a:p>
            <a:r>
              <a:rPr lang="en-US" sz="1000" dirty="0">
                <a:solidFill>
                  <a:srgbClr val="FFFFFF"/>
                </a:solidFill>
                <a:effectLst/>
                <a:latin typeface="HelveticaNeueLTW1G"/>
              </a:rPr>
              <a:t>• Assess success factors for digital strategy implementation </a:t>
            </a:r>
            <a:endParaRPr lang="en-US" dirty="0">
              <a:effectLst/>
            </a:endParaRPr>
          </a:p>
          <a:p>
            <a:pPr>
              <a:buFont typeface="Arial" panose="020B0604020202020204" pitchFamily="34" charset="0"/>
              <a:buChar char="•"/>
            </a:pPr>
            <a:r>
              <a:rPr lang="en-US" sz="1000" dirty="0">
                <a:solidFill>
                  <a:srgbClr val="FFFFFF"/>
                </a:solidFill>
                <a:effectLst/>
                <a:latin typeface="HelveticaNeueLTW1G"/>
              </a:rPr>
              <a:t>–  </a:t>
            </a:r>
            <a:r>
              <a:rPr lang="en-US" sz="1000" dirty="0" err="1">
                <a:solidFill>
                  <a:srgbClr val="FFFFFF"/>
                </a:solidFill>
                <a:effectLst/>
                <a:latin typeface="HelveticaNeueLTW1G"/>
              </a:rPr>
              <a:t>Organisational</a:t>
            </a:r>
            <a:r>
              <a:rPr lang="en-US" sz="1000" dirty="0">
                <a:solidFill>
                  <a:srgbClr val="FFFFFF"/>
                </a:solidFill>
                <a:effectLst/>
                <a:latin typeface="HelveticaNeueLTW1G"/>
              </a:rPr>
              <a:t> issues of strategy implementation </a:t>
            </a:r>
            <a:endParaRPr lang="en-US" dirty="0">
              <a:effectLst/>
            </a:endParaRPr>
          </a:p>
          <a:p>
            <a:pPr>
              <a:buFont typeface="Arial" panose="020B0604020202020204" pitchFamily="34" charset="0"/>
              <a:buChar char="•"/>
            </a:pPr>
            <a:r>
              <a:rPr lang="en-US" sz="1000" dirty="0">
                <a:solidFill>
                  <a:srgbClr val="FFFFFF"/>
                </a:solidFill>
                <a:effectLst/>
                <a:latin typeface="HelveticaNeueLTW1G"/>
              </a:rPr>
              <a:t>–  Assessing different digital initiatives including marketing technology </a:t>
            </a:r>
            <a:endParaRPr lang="en-US" dirty="0">
              <a:effectLst/>
            </a:endParaRPr>
          </a:p>
        </p:txBody>
      </p:sp>
      <p:sp>
        <p:nvSpPr>
          <p:cNvPr id="4" name="Slide Number Placeholder 3"/>
          <p:cNvSpPr>
            <a:spLocks noGrp="1"/>
          </p:cNvSpPr>
          <p:nvPr>
            <p:ph type="sldNum" sz="quarter" idx="5"/>
          </p:nvPr>
        </p:nvSpPr>
        <p:spPr/>
        <p:txBody>
          <a:bodyPr/>
          <a:lstStyle/>
          <a:p>
            <a:fld id="{C00C9930-0A10-4D51-BF8B-58A66CF9DE84}" type="slidenum">
              <a:rPr lang="en-GB" smtClean="0"/>
              <a:t>2</a:t>
            </a:fld>
            <a:endParaRPr lang="en-GB"/>
          </a:p>
        </p:txBody>
      </p:sp>
    </p:spTree>
    <p:extLst>
      <p:ext uri="{BB962C8B-B14F-4D97-AF65-F5344CB8AC3E}">
        <p14:creationId xmlns:p14="http://schemas.microsoft.com/office/powerpoint/2010/main" val="19866173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gn="just">
              <a:buFont typeface="Arial" panose="020B0604020202020204" pitchFamily="34" charset="0"/>
              <a:buChar char="•"/>
            </a:pPr>
            <a:r>
              <a:rPr lang="en-US" sz="1200" b="1" dirty="0">
                <a:effectLst/>
                <a:latin typeface="Montserrat" pitchFamily="2" charset="77"/>
              </a:rPr>
              <a:t>Vision. </a:t>
            </a:r>
            <a:r>
              <a:rPr lang="en-US" sz="1200" dirty="0">
                <a:effectLst/>
                <a:latin typeface="Montserrat" pitchFamily="2" charset="77"/>
              </a:rPr>
              <a:t>A high-level statement of how digital marketing will contribute to the </a:t>
            </a:r>
            <a:r>
              <a:rPr lang="en-US" sz="1200" dirty="0" err="1">
                <a:effectLst/>
                <a:latin typeface="Montserrat" pitchFamily="2" charset="77"/>
              </a:rPr>
              <a:t>organisation</a:t>
            </a:r>
            <a:r>
              <a:rPr lang="en-US" sz="1200" dirty="0">
                <a:effectLst/>
                <a:latin typeface="Montserrat" pitchFamily="2" charset="77"/>
              </a:rPr>
              <a:t>. </a:t>
            </a:r>
            <a:endParaRPr lang="en-US" sz="1200" dirty="0">
              <a:latin typeface="Montserrat" pitchFamily="2" charset="77"/>
            </a:endParaRPr>
          </a:p>
          <a:p>
            <a:pPr marL="285750" indent="-285750" algn="just">
              <a:buFont typeface="Arial" panose="020B0604020202020204" pitchFamily="34" charset="0"/>
              <a:buChar char="•"/>
            </a:pPr>
            <a:r>
              <a:rPr lang="en-US" sz="1200" b="1" dirty="0">
                <a:effectLst/>
                <a:latin typeface="Montserrat" pitchFamily="2" charset="77"/>
              </a:rPr>
              <a:t>Goals. </a:t>
            </a:r>
            <a:r>
              <a:rPr lang="en-US" sz="1200" dirty="0">
                <a:effectLst/>
                <a:latin typeface="Montserrat" pitchFamily="2" charset="77"/>
              </a:rPr>
              <a:t>These are the broad aims to show how the business can benefit from digital </a:t>
            </a:r>
            <a:r>
              <a:rPr lang="en-US" sz="1200" dirty="0" err="1">
                <a:effectLst/>
                <a:latin typeface="Montserrat" pitchFamily="2" charset="77"/>
              </a:rPr>
              <a:t>chan</a:t>
            </a:r>
            <a:r>
              <a:rPr lang="en-US" sz="1200" dirty="0">
                <a:effectLst/>
                <a:latin typeface="Montserrat" pitchFamily="2" charset="77"/>
              </a:rPr>
              <a:t>- </a:t>
            </a:r>
            <a:r>
              <a:rPr lang="en-US" sz="1200" dirty="0" err="1">
                <a:effectLst/>
                <a:latin typeface="Montserrat" pitchFamily="2" charset="77"/>
              </a:rPr>
              <a:t>nels</a:t>
            </a:r>
            <a:r>
              <a:rPr lang="en-US" sz="1200" dirty="0">
                <a:effectLst/>
                <a:latin typeface="Montserrat" pitchFamily="2" charset="77"/>
              </a:rPr>
              <a:t>. They describe how your digital marketing will contribute to the business in key areas of growing sales, communicating with your audience and saving money. </a:t>
            </a:r>
            <a:endParaRPr lang="en-US" sz="1200" dirty="0">
              <a:latin typeface="Montserrat" pitchFamily="2" charset="77"/>
            </a:endParaRPr>
          </a:p>
          <a:p>
            <a:pPr marL="285750" indent="-285750" algn="just">
              <a:buFont typeface="Arial" panose="020B0604020202020204" pitchFamily="34" charset="0"/>
              <a:buChar char="•"/>
            </a:pPr>
            <a:r>
              <a:rPr lang="en-US" sz="1200" b="1" dirty="0">
                <a:effectLst/>
                <a:latin typeface="Montserrat" pitchFamily="2" charset="77"/>
              </a:rPr>
              <a:t>Objectives. </a:t>
            </a:r>
            <a:r>
              <a:rPr lang="en-US" sz="1200" dirty="0">
                <a:effectLst/>
                <a:latin typeface="Montserrat" pitchFamily="2" charset="77"/>
              </a:rPr>
              <a:t>Specific SMART objectives to give clear direction and commercial targets. Objectives are the SMART targets for digital marketing, which can be used to track per- </a:t>
            </a:r>
            <a:r>
              <a:rPr lang="en-US" sz="1200" dirty="0" err="1">
                <a:effectLst/>
                <a:latin typeface="Montserrat" pitchFamily="2" charset="77"/>
              </a:rPr>
              <a:t>formance</a:t>
            </a:r>
            <a:r>
              <a:rPr lang="en-US" sz="1200" dirty="0">
                <a:effectLst/>
                <a:latin typeface="Montserrat" pitchFamily="2" charset="77"/>
              </a:rPr>
              <a:t> against target on a </a:t>
            </a:r>
            <a:r>
              <a:rPr lang="en-US" sz="1200" b="1" dirty="0">
                <a:solidFill>
                  <a:srgbClr val="007FFF"/>
                </a:solidFill>
                <a:effectLst/>
                <a:latin typeface="Montserrat" pitchFamily="2" charset="77"/>
              </a:rPr>
              <a:t>digital marketing dashboard</a:t>
            </a:r>
          </a:p>
          <a:p>
            <a:pPr marL="285750" indent="-285750" algn="just">
              <a:buFont typeface="Arial" panose="020B0604020202020204" pitchFamily="34" charset="0"/>
              <a:buChar char="•"/>
            </a:pPr>
            <a:r>
              <a:rPr lang="en-US" sz="1200" b="1" dirty="0">
                <a:effectLst/>
                <a:latin typeface="Montserrat" pitchFamily="2" charset="77"/>
              </a:rPr>
              <a:t>CSFs and KPIs. </a:t>
            </a:r>
            <a:r>
              <a:rPr lang="en-US" sz="1200" dirty="0">
                <a:effectLst/>
                <a:latin typeface="Montserrat" pitchFamily="2" charset="77"/>
              </a:rPr>
              <a:t>Key performance indicators (KPIs) are used to check you are on track. KPIs are specific metrics that are used to track performance to make sure you are on track to meet specific objectives. They are sometimes known as performance drivers or critical success factors (CSFs) for this reason. The examples shown in Table 4.8 are on more detailed parts of a digital marketing dashboard. </a:t>
            </a:r>
          </a:p>
          <a:p>
            <a:pPr marL="285750" indent="-285750" algn="just">
              <a:buFont typeface="Arial" panose="020B0604020202020204" pitchFamily="34" charset="0"/>
              <a:buChar char="•"/>
            </a:pPr>
            <a:r>
              <a:rPr lang="en-US" sz="1200" b="1" dirty="0">
                <a:effectLst/>
                <a:latin typeface="Montserrat" pitchFamily="2" charset="77"/>
              </a:rPr>
              <a:t>Metrics and measures. </a:t>
            </a:r>
            <a:r>
              <a:rPr lang="en-US" sz="1200" dirty="0">
                <a:effectLst/>
                <a:latin typeface="Montserrat" pitchFamily="2" charset="77"/>
              </a:rPr>
              <a:t>Other measures that may be referenced, but aren’t typically used in high-level reporting or dashboards. </a:t>
            </a:r>
          </a:p>
          <a:p>
            <a:pPr marL="285750" indent="-285750" algn="just">
              <a:buFont typeface="Arial" panose="020B0604020202020204" pitchFamily="34" charset="0"/>
              <a:buChar char="•"/>
            </a:pPr>
            <a:r>
              <a:rPr lang="en-US" sz="1200" b="1" dirty="0">
                <a:solidFill>
                  <a:srgbClr val="007FFF"/>
                </a:solidFill>
                <a:effectLst/>
                <a:latin typeface="Montserrat" pitchFamily="2" charset="77"/>
              </a:rPr>
              <a:t> </a:t>
            </a:r>
            <a:endParaRPr lang="en-US" sz="1200" dirty="0">
              <a:latin typeface="Montserrat" pitchFamily="2" charset="77"/>
            </a:endParaRPr>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22</a:t>
            </a:fld>
            <a:endParaRPr lang="en-GB"/>
          </a:p>
        </p:txBody>
      </p:sp>
    </p:spTree>
    <p:extLst>
      <p:ext uri="{BB962C8B-B14F-4D97-AF65-F5344CB8AC3E}">
        <p14:creationId xmlns:p14="http://schemas.microsoft.com/office/powerpoint/2010/main" val="33366713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solidFill>
                  <a:srgbClr val="007FFF"/>
                </a:solidFill>
                <a:effectLst/>
                <a:latin typeface="HelveticaNeueLTW1G"/>
              </a:rPr>
              <a:t>Efficiency </a:t>
            </a:r>
            <a:endParaRPr lang="en-US" dirty="0"/>
          </a:p>
          <a:p>
            <a:r>
              <a:rPr lang="en-US" sz="1200" dirty="0" err="1">
                <a:effectLst/>
                <a:latin typeface="HelveticaNeueLTW1G"/>
              </a:rPr>
              <a:t>Minimising</a:t>
            </a:r>
            <a:r>
              <a:rPr lang="en-US" sz="1200" dirty="0">
                <a:effectLst/>
                <a:latin typeface="HelveticaNeueLTW1G"/>
              </a:rPr>
              <a:t> resources or time needed to complete a process; ‘doing the thing right’. </a:t>
            </a:r>
            <a:endParaRPr lang="en-US" dirty="0"/>
          </a:p>
          <a:p>
            <a:r>
              <a:rPr lang="en-US" sz="1200" b="1" dirty="0">
                <a:solidFill>
                  <a:srgbClr val="007FFF"/>
                </a:solidFill>
                <a:effectLst/>
                <a:latin typeface="HelveticaNeueLTW1G"/>
              </a:rPr>
              <a:t>Effectiveness </a:t>
            </a:r>
            <a:endParaRPr lang="en-US" dirty="0"/>
          </a:p>
          <a:p>
            <a:r>
              <a:rPr lang="en-US" sz="1200" dirty="0">
                <a:effectLst/>
                <a:latin typeface="HelveticaNeueLTW1G"/>
              </a:rPr>
              <a:t>Meeting process objectives, delivering the required outputs and outcomes; ‘doing the right thing’. </a:t>
            </a:r>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23</a:t>
            </a:fld>
            <a:endParaRPr lang="en-GB"/>
          </a:p>
        </p:txBody>
      </p:sp>
    </p:spTree>
    <p:extLst>
      <p:ext uri="{BB962C8B-B14F-4D97-AF65-F5344CB8AC3E}">
        <p14:creationId xmlns:p14="http://schemas.microsoft.com/office/powerpoint/2010/main" val="6742433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24</a:t>
            </a:fld>
            <a:endParaRPr lang="en-GB"/>
          </a:p>
        </p:txBody>
      </p:sp>
    </p:spTree>
    <p:extLst>
      <p:ext uri="{BB962C8B-B14F-4D97-AF65-F5344CB8AC3E}">
        <p14:creationId xmlns:p14="http://schemas.microsoft.com/office/powerpoint/2010/main" val="38052668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0C9930-0A10-4D51-BF8B-58A66CF9DE84}" type="slidenum">
              <a:rPr lang="en-GB" smtClean="0"/>
              <a:t>25</a:t>
            </a:fld>
            <a:endParaRPr lang="en-GB"/>
          </a:p>
        </p:txBody>
      </p:sp>
    </p:spTree>
    <p:extLst>
      <p:ext uri="{BB962C8B-B14F-4D97-AF65-F5344CB8AC3E}">
        <p14:creationId xmlns:p14="http://schemas.microsoft.com/office/powerpoint/2010/main" val="4691209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27</a:t>
            </a:fld>
            <a:endParaRPr lang="en-GB"/>
          </a:p>
        </p:txBody>
      </p:sp>
    </p:spTree>
    <p:extLst>
      <p:ext uri="{BB962C8B-B14F-4D97-AF65-F5344CB8AC3E}">
        <p14:creationId xmlns:p14="http://schemas.microsoft.com/office/powerpoint/2010/main" val="53223562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28</a:t>
            </a:fld>
            <a:endParaRPr lang="en-GB"/>
          </a:p>
        </p:txBody>
      </p:sp>
    </p:spTree>
    <p:extLst>
      <p:ext uri="{BB962C8B-B14F-4D97-AF65-F5344CB8AC3E}">
        <p14:creationId xmlns:p14="http://schemas.microsoft.com/office/powerpoint/2010/main" val="29565931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29</a:t>
            </a:fld>
            <a:endParaRPr lang="en-GB"/>
          </a:p>
        </p:txBody>
      </p:sp>
    </p:spTree>
    <p:extLst>
      <p:ext uri="{BB962C8B-B14F-4D97-AF65-F5344CB8AC3E}">
        <p14:creationId xmlns:p14="http://schemas.microsoft.com/office/powerpoint/2010/main" val="30510044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questions to consider when dealing with engagement </a:t>
            </a:r>
          </a:p>
        </p:txBody>
      </p:sp>
      <p:sp>
        <p:nvSpPr>
          <p:cNvPr id="4" name="Slide Number Placeholder 3"/>
          <p:cNvSpPr>
            <a:spLocks noGrp="1"/>
          </p:cNvSpPr>
          <p:nvPr>
            <p:ph type="sldNum" sz="quarter" idx="5"/>
          </p:nvPr>
        </p:nvSpPr>
        <p:spPr/>
        <p:txBody>
          <a:bodyPr/>
          <a:lstStyle/>
          <a:p>
            <a:fld id="{C00C9930-0A10-4D51-BF8B-58A66CF9DE84}" type="slidenum">
              <a:rPr lang="en-GB" smtClean="0"/>
              <a:t>30</a:t>
            </a:fld>
            <a:endParaRPr lang="en-GB"/>
          </a:p>
        </p:txBody>
      </p:sp>
    </p:spTree>
    <p:extLst>
      <p:ext uri="{BB962C8B-B14F-4D97-AF65-F5344CB8AC3E}">
        <p14:creationId xmlns:p14="http://schemas.microsoft.com/office/powerpoint/2010/main" val="9705092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sz="1000" dirty="0">
                <a:effectLst/>
                <a:latin typeface="SabonMTPro"/>
              </a:rPr>
              <a:t>In order to make best use of digital channels, according to </a:t>
            </a:r>
            <a:r>
              <a:rPr lang="en-US" sz="1000" dirty="0" err="1">
                <a:effectLst/>
                <a:latin typeface="SabonMTPro"/>
              </a:rPr>
              <a:t>Fulgoni</a:t>
            </a:r>
            <a:r>
              <a:rPr lang="en-US" sz="1000" dirty="0">
                <a:effectLst/>
                <a:latin typeface="SabonMTPro"/>
              </a:rPr>
              <a:t> (2014), there are three priorities for retail businesses: </a:t>
            </a:r>
            <a:endParaRPr lang="en-US" sz="1200" dirty="0"/>
          </a:p>
          <a:p>
            <a:r>
              <a:rPr lang="en-US" sz="1000" b="1" dirty="0">
                <a:solidFill>
                  <a:srgbClr val="8C007F"/>
                </a:solidFill>
                <a:effectLst/>
                <a:latin typeface="HelveticaNeueLTW1G"/>
              </a:rPr>
              <a:t>1 </a:t>
            </a:r>
            <a:r>
              <a:rPr lang="en-US" sz="1000" dirty="0">
                <a:effectLst/>
                <a:latin typeface="SabonMTPro"/>
              </a:rPr>
              <a:t>Eliminate silos and create seamless experiences for consumers all the way along the path to purchase. Look for ways to bring together the on- and offline worlds and avoid isolated marketing campaigns that do not integrate. If there is any friction along the journey, a shopper is likely to defect to another supplier (e.g. if a retailer sells products at different prices online to in-store). </a:t>
            </a:r>
            <a:endParaRPr lang="en-US" sz="1200" dirty="0"/>
          </a:p>
          <a:p>
            <a:r>
              <a:rPr lang="en-US" sz="1000" b="1" dirty="0">
                <a:solidFill>
                  <a:srgbClr val="8C007F"/>
                </a:solidFill>
                <a:effectLst/>
                <a:latin typeface="HelveticaNeueLTW1G"/>
              </a:rPr>
              <a:t>2 </a:t>
            </a:r>
            <a:r>
              <a:rPr lang="en-US" sz="1000" dirty="0">
                <a:effectLst/>
                <a:latin typeface="SabonMTPro"/>
              </a:rPr>
              <a:t>Increase opportunities to interact digitally by understanding more about their paths to purchase (e.g. provide incentives along the way through digital advertising and mobile promotions). </a:t>
            </a:r>
            <a:endParaRPr lang="en-US" sz="1200" dirty="0"/>
          </a:p>
          <a:p>
            <a:r>
              <a:rPr lang="en-US" sz="1000" b="1" dirty="0">
                <a:solidFill>
                  <a:srgbClr val="8C007F"/>
                </a:solidFill>
                <a:effectLst/>
                <a:latin typeface="HelveticaNeueLTW1G"/>
              </a:rPr>
              <a:t>3 </a:t>
            </a:r>
            <a:r>
              <a:rPr lang="en-US" sz="1000" dirty="0" err="1">
                <a:effectLst/>
                <a:latin typeface="SabonMTPro"/>
              </a:rPr>
              <a:t>Analyse</a:t>
            </a:r>
            <a:r>
              <a:rPr lang="en-US" sz="1000" dirty="0">
                <a:effectLst/>
                <a:latin typeface="SabonMTPro"/>
              </a:rPr>
              <a:t> and measure consumer </a:t>
            </a:r>
            <a:r>
              <a:rPr lang="en-US" sz="1000" dirty="0" err="1">
                <a:effectLst/>
                <a:latin typeface="SabonMTPro"/>
              </a:rPr>
              <a:t>behaviour</a:t>
            </a:r>
            <a:r>
              <a:rPr lang="en-US" sz="1000" dirty="0">
                <a:effectLst/>
                <a:latin typeface="SabonMTPro"/>
              </a:rPr>
              <a:t> at all touchpoints in order to develop deep and insightful understanding of what is driving shoppers’ choices and purchase decisions. </a:t>
            </a:r>
          </a:p>
          <a:p>
            <a:endParaRPr lang="en-US" sz="1000" dirty="0">
              <a:effectLst/>
              <a:latin typeface="SabonMTPro"/>
            </a:endParaRPr>
          </a:p>
          <a:p>
            <a:r>
              <a:rPr lang="vi-VN" sz="1200" dirty="0"/>
              <a:t>Để tận dụng tốt nhất các kênh kỹ thuật số, theo Fulgoni (2014), có 3 ưu tiên dành cho doanh nghiệp bán lẻ:</a:t>
            </a:r>
          </a:p>
          <a:p>
            <a:r>
              <a:rPr lang="vi-VN" sz="1200" dirty="0"/>
              <a:t>1 Loại bỏ các rào cản và tạo ra trải nghiệm liền mạch cho người tiêu dùng trong suốt quá trình mua hàng. Hãy tìm cách gắn kết thế giới trực tuyến và ngoại tuyến lại với nhau, đồng thời tránh các chiến dịch marketing biệt lập không tích hợp. Nếu có bất kỳ xích mích nào trong suốt hành trình, người mua hàng có thể sẽ chuyển sang nhà cung cấp khác (ví dụ: nếu một nhà bán lẻ bán sản phẩm ở các mức giá khác nhau từ trực tuyến đến tại cửa hàng).</a:t>
            </a:r>
          </a:p>
          <a:p>
            <a:r>
              <a:rPr lang="vi-VN" sz="1200" dirty="0"/>
              <a:t>2 Tăng cơ hội tương tác kỹ thuật số bằng cách hiểu thêm về lộ trình mua hàng của họ (ví dụ: cung cấp các ưu đãi trong quá trình thực hiện thông qua quảng cáo kỹ thuật số và khuyến mãi trên thiết bị di động).</a:t>
            </a:r>
          </a:p>
          <a:p>
            <a:r>
              <a:rPr lang="vi-VN" sz="1200" dirty="0"/>
              <a:t>3 Phân tích và đo lường hành vi của người tiêu dùng ở tất cả các điểm tiếp xúc để phát triển sự hiểu biết sâu sắc và sâu sắc về điều gì đang thúc đẩy sự lựa chọn và quyết định mua hàng của người mua hàng.</a:t>
            </a:r>
            <a:endParaRPr lang="en-US" sz="1200" dirty="0"/>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31</a:t>
            </a:fld>
            <a:endParaRPr lang="en-GB"/>
          </a:p>
        </p:txBody>
      </p:sp>
    </p:spTree>
    <p:extLst>
      <p:ext uri="{BB962C8B-B14F-4D97-AF65-F5344CB8AC3E}">
        <p14:creationId xmlns:p14="http://schemas.microsoft.com/office/powerpoint/2010/main" val="35492876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mj-lt"/>
              <a:buAutoNum type="arabicPeriod"/>
            </a:pPr>
            <a:r>
              <a:rPr lang="en-US" sz="1200" dirty="0">
                <a:effectLst/>
                <a:latin typeface="SabonMTPro"/>
              </a:rPr>
              <a:t>We will return to this topic in Chapter 8, where we will review the balance between </a:t>
            </a:r>
            <a:endParaRPr lang="en-US" dirty="0">
              <a:effectLst/>
            </a:endParaRPr>
          </a:p>
          <a:p>
            <a:r>
              <a:rPr lang="en-US" sz="1200" b="1" dirty="0">
                <a:solidFill>
                  <a:srgbClr val="007FFF"/>
                </a:solidFill>
                <a:effectLst/>
                <a:latin typeface="HelveticaNeueLTW1G"/>
              </a:rPr>
              <a:t>campaign-based communications </a:t>
            </a:r>
            <a:r>
              <a:rPr lang="en-US" sz="1200" dirty="0">
                <a:effectLst/>
                <a:latin typeface="SabonMTPro"/>
              </a:rPr>
              <a:t>and always-on communications. </a:t>
            </a:r>
            <a:endParaRPr lang="en-US" dirty="0"/>
          </a:p>
          <a:p>
            <a:endParaRPr lang="en-VN"/>
          </a:p>
          <a:p>
            <a:r>
              <a:rPr lang="en-US" sz="1200" dirty="0">
                <a:effectLst/>
                <a:latin typeface="SabonMTPro"/>
              </a:rPr>
              <a:t>The decision on the amount of spending on online communications and the mix between the different communications techniques such as search engine marketing, affiliate marketing, email marketing and online advertising closely relates to Decision 6. In Chapter 2 we discussed the changes in levels of adoption of different channels and media, and these changes have a cascade effect in terms of implications for planning the communication mix. </a:t>
            </a:r>
            <a:endParaRPr lang="en-US" dirty="0"/>
          </a:p>
          <a:p>
            <a:r>
              <a:rPr lang="en-US" sz="1200" dirty="0">
                <a:effectLst/>
                <a:latin typeface="SabonMTPro"/>
              </a:rPr>
              <a:t>Making these decisions requires digital marketers to decide the focus of their communications and whether the primary purpose is customer acquisition, retention or relationship building. </a:t>
            </a:r>
          </a:p>
          <a:p>
            <a:endParaRPr lang="en-US" sz="1200" dirty="0">
              <a:effectLst/>
              <a:latin typeface="SabonMTPro"/>
            </a:endParaRPr>
          </a:p>
          <a:p>
            <a:pPr>
              <a:buFont typeface="+mj-lt"/>
              <a:buAutoNum type="arabicPeriod"/>
            </a:pPr>
            <a:r>
              <a:rPr lang="en-US" sz="1200" dirty="0">
                <a:effectLst/>
                <a:latin typeface="SabonMTPro"/>
              </a:rPr>
              <a:t>We will return to this topic in Chapter 8, where we will review the balance between </a:t>
            </a:r>
            <a:endParaRPr lang="en-US" dirty="0">
              <a:effectLst/>
            </a:endParaRPr>
          </a:p>
          <a:p>
            <a:r>
              <a:rPr lang="en-US" sz="1200" b="1" dirty="0">
                <a:solidFill>
                  <a:srgbClr val="007FFF"/>
                </a:solidFill>
                <a:effectLst/>
                <a:latin typeface="HelveticaNeueLTW1G"/>
              </a:rPr>
              <a:t>campaign-based communications </a:t>
            </a:r>
            <a:r>
              <a:rPr lang="en-US" sz="1200" dirty="0">
                <a:effectLst/>
                <a:latin typeface="SabonMTPro"/>
              </a:rPr>
              <a:t>and always-on communications. Campaign-based digital communications are often tied into a particular event such as the launch or relaunch of a website or a product – e.g. an online advertising campaign may last for a period of two months following a site relaunch, or for a five-month period around a new product launch. Always-on communications investments in inbound marketing techniques should be con- </a:t>
            </a:r>
            <a:r>
              <a:rPr lang="en-US" sz="1200" dirty="0" err="1">
                <a:effectLst/>
                <a:latin typeface="SabonMTPro"/>
              </a:rPr>
              <a:t>tinuous</a:t>
            </a:r>
            <a:r>
              <a:rPr lang="en-US" sz="1200" dirty="0">
                <a:effectLst/>
                <a:latin typeface="SabonMTPro"/>
              </a:rPr>
              <a:t>, to meet continuous interest in products from consumers searching for them online. </a:t>
            </a:r>
            <a:endParaRPr lang="en-US" dirty="0"/>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32</a:t>
            </a:fld>
            <a:endParaRPr lang="en-GB"/>
          </a:p>
        </p:txBody>
      </p:sp>
    </p:spTree>
    <p:extLst>
      <p:ext uri="{BB962C8B-B14F-4D97-AF65-F5344CB8AC3E}">
        <p14:creationId xmlns:p14="http://schemas.microsoft.com/office/powerpoint/2010/main" val="14437838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4</a:t>
            </a:fld>
            <a:endParaRPr lang="en-GB"/>
          </a:p>
        </p:txBody>
      </p:sp>
    </p:spTree>
    <p:extLst>
      <p:ext uri="{BB962C8B-B14F-4D97-AF65-F5344CB8AC3E}">
        <p14:creationId xmlns:p14="http://schemas.microsoft.com/office/powerpoint/2010/main" val="4514998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33</a:t>
            </a:fld>
            <a:endParaRPr lang="en-GB"/>
          </a:p>
        </p:txBody>
      </p:sp>
    </p:spTree>
    <p:extLst>
      <p:ext uri="{BB962C8B-B14F-4D97-AF65-F5344CB8AC3E}">
        <p14:creationId xmlns:p14="http://schemas.microsoft.com/office/powerpoint/2010/main" val="279057012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VN"/>
              <a:t>Đã giới thiệu 7Ds ở chương 1</a:t>
            </a:r>
          </a:p>
          <a:p>
            <a:endParaRPr lang="en-VN"/>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SabonMTPro"/>
              </a:rPr>
              <a:t>You may have encountered the 7S framework, </a:t>
            </a:r>
            <a:r>
              <a:rPr lang="en-US" sz="1800" dirty="0" err="1">
                <a:effectLst/>
                <a:latin typeface="SabonMTPro"/>
              </a:rPr>
              <a:t>summarised</a:t>
            </a:r>
            <a:r>
              <a:rPr lang="en-US" sz="1800" dirty="0">
                <a:effectLst/>
                <a:latin typeface="SabonMTPro"/>
              </a:rPr>
              <a:t> by Waterman </a:t>
            </a:r>
            <a:r>
              <a:rPr lang="en-US" sz="1800" i="1" dirty="0">
                <a:effectLst/>
                <a:latin typeface="SabonMTPro"/>
              </a:rPr>
              <a:t>et al</a:t>
            </a:r>
            <a:r>
              <a:rPr lang="en-US" sz="1800" dirty="0">
                <a:effectLst/>
                <a:latin typeface="SabonMTPro"/>
              </a:rPr>
              <a:t>. (1980) and developed by McKinsey and Company consultants in the 1980s. It is often referenced when referring to the management of a business. Dave Chaffey has </a:t>
            </a:r>
            <a:r>
              <a:rPr lang="en-US" sz="1800" dirty="0" err="1">
                <a:effectLst/>
                <a:latin typeface="SabonMTPro"/>
              </a:rPr>
              <a:t>summarised</a:t>
            </a:r>
            <a:r>
              <a:rPr lang="en-US" sz="1800" dirty="0">
                <a:effectLst/>
                <a:latin typeface="SabonMTPro"/>
              </a:rPr>
              <a:t> some of the </a:t>
            </a:r>
            <a:r>
              <a:rPr lang="en-US" sz="1800" dirty="0" err="1">
                <a:effectLst/>
                <a:latin typeface="SabonMTPro"/>
              </a:rPr>
              <a:t>stra</a:t>
            </a:r>
            <a:r>
              <a:rPr lang="en-US" sz="1800" dirty="0">
                <a:effectLst/>
                <a:latin typeface="SabonMTPro"/>
              </a:rPr>
              <a:t>- </a:t>
            </a:r>
            <a:r>
              <a:rPr lang="en-US" sz="1800" dirty="0" err="1">
                <a:effectLst/>
                <a:latin typeface="SabonMTPro"/>
              </a:rPr>
              <a:t>tegic</a:t>
            </a:r>
            <a:r>
              <a:rPr lang="en-US" sz="1800" dirty="0">
                <a:effectLst/>
                <a:latin typeface="SabonMTPro"/>
              </a:rPr>
              <a:t> resource management issues that require consideration, as shown in Table 4.7. These remain relevant factors for </a:t>
            </a:r>
            <a:r>
              <a:rPr lang="en-US" sz="1800" dirty="0" err="1">
                <a:effectLst/>
                <a:latin typeface="SabonMTPro"/>
              </a:rPr>
              <a:t>organisations</a:t>
            </a:r>
            <a:r>
              <a:rPr lang="en-US" sz="1800" dirty="0">
                <a:effectLst/>
                <a:latin typeface="SabonMTPro"/>
              </a:rPr>
              <a:t> to review today since many businesses are still undertaking digital transformation </a:t>
            </a:r>
            <a:r>
              <a:rPr lang="en-US" sz="1800" dirty="0" err="1">
                <a:effectLst/>
                <a:latin typeface="SabonMTPro"/>
              </a:rPr>
              <a:t>programmes</a:t>
            </a:r>
            <a:r>
              <a:rPr lang="en-US" sz="1800" dirty="0">
                <a:effectLst/>
                <a:latin typeface="SabonMTPro"/>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vi-VN" dirty="0"/>
              <a:t>Bạn có thể đã gặp khuôn khổ 7S, được tóm tắt bởi Waterman và cộng sự. (1980) và được phát triển bởi các chuyên gia tư vấn của McKinsey và Company vào những năm 1980. Nó thường được nhắc đến khi đề cập đến việc quản lý một doanh nghiệp. Dave Chaffey đã tóm tắt một số vấn đề quản lý tài nguyên chiến lược cần được xem xét, như được trình bày trong Bảng 4.7. Ngày nay, những yếu tố này vẫn có liên quan để các tổ chức xem xét vì nhiều doanh nghiệp vẫn đang thực hiện các chương trình chuyển đổi kỹ thuật số.</a:t>
            </a:r>
            <a:endParaRPr lang="en-VN"/>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34</a:t>
            </a:fld>
            <a:endParaRPr lang="en-GB"/>
          </a:p>
        </p:txBody>
      </p:sp>
    </p:spTree>
    <p:extLst>
      <p:ext uri="{BB962C8B-B14F-4D97-AF65-F5344CB8AC3E}">
        <p14:creationId xmlns:p14="http://schemas.microsoft.com/office/powerpoint/2010/main" val="347865162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25000" lnSpcReduction="20000"/>
          </a:bodyPr>
          <a:lstStyle/>
          <a:p>
            <a:endParaRPr lang="en-VN"/>
          </a:p>
          <a:p>
            <a:pPr>
              <a:buFont typeface="+mj-lt"/>
              <a:buAutoNum type="arabicPeriod"/>
            </a:pPr>
            <a:r>
              <a:rPr lang="en-US" sz="1000" dirty="0">
                <a:effectLst/>
                <a:latin typeface="SabonMTPro"/>
              </a:rPr>
              <a:t>The full range of marketing technology options are covered in Chapter 10. Such </a:t>
            </a:r>
            <a:r>
              <a:rPr lang="en-US" sz="1000" dirty="0" err="1">
                <a:effectLst/>
                <a:latin typeface="SabonMTPro"/>
              </a:rPr>
              <a:t>alterna</a:t>
            </a:r>
            <a:r>
              <a:rPr lang="en-US" sz="1000" dirty="0">
                <a:effectLst/>
                <a:latin typeface="SabonMTPro"/>
              </a:rPr>
              <a:t>- </a:t>
            </a:r>
            <a:r>
              <a:rPr lang="en-US" sz="1000" dirty="0" err="1">
                <a:effectLst/>
                <a:latin typeface="SabonMTPro"/>
              </a:rPr>
              <a:t>tives</a:t>
            </a:r>
            <a:r>
              <a:rPr lang="en-US" sz="1000" dirty="0">
                <a:effectLst/>
                <a:latin typeface="SabonMTPro"/>
              </a:rPr>
              <a:t> can be evaluated in terms of their risk against reward. </a:t>
            </a:r>
            <a:endParaRPr lang="en-US" dirty="0">
              <a:effectLst/>
            </a:endParaRPr>
          </a:p>
          <a:p>
            <a:pPr>
              <a:buFont typeface="+mj-lt"/>
              <a:buAutoNum type="arabicPeriod"/>
            </a:pPr>
            <a:r>
              <a:rPr lang="en-US" sz="1000" dirty="0">
                <a:effectLst/>
                <a:latin typeface="SabonMTPro"/>
              </a:rPr>
              <a:t>For information systems investments, the model of McFarlan (1984) has been used </a:t>
            </a:r>
            <a:r>
              <a:rPr lang="en-US" sz="1000" dirty="0" err="1">
                <a:effectLst/>
                <a:latin typeface="SabonMTPro"/>
              </a:rPr>
              <a:t>exten</a:t>
            </a:r>
            <a:r>
              <a:rPr lang="en-US" sz="1000" dirty="0">
                <a:effectLst/>
                <a:latin typeface="SabonMTPro"/>
              </a:rPr>
              <a:t>- </a:t>
            </a:r>
            <a:r>
              <a:rPr lang="en-US" sz="1000" dirty="0" err="1">
                <a:effectLst/>
                <a:latin typeface="SabonMTPro"/>
              </a:rPr>
              <a:t>sively</a:t>
            </a:r>
            <a:r>
              <a:rPr lang="en-US" sz="1000" dirty="0">
                <a:effectLst/>
                <a:latin typeface="SabonMTPro"/>
              </a:rPr>
              <a:t> to assess the future strategic importance of applications in a portfolio. This model has been applied to the e-commerce applications by Daniel </a:t>
            </a:r>
            <a:r>
              <a:rPr lang="en-US" sz="1000" i="1" dirty="0">
                <a:effectLst/>
                <a:latin typeface="SabonMTPro"/>
              </a:rPr>
              <a:t>et al</a:t>
            </a:r>
            <a:r>
              <a:rPr lang="en-US" sz="1000" dirty="0">
                <a:effectLst/>
                <a:latin typeface="SabonMTPro"/>
              </a:rPr>
              <a:t>. (2008) and Chaffey (2019). Potential e-commerce applications can be assessed as one of the following categories: </a:t>
            </a:r>
            <a:endParaRPr lang="en-US" dirty="0">
              <a:effectLst/>
            </a:endParaRPr>
          </a:p>
          <a:p>
            <a:pPr marL="742950" lvl="1" indent="-285750" fontAlgn="auto">
              <a:buFont typeface="Arial" panose="020B0604020202020204" pitchFamily="34" charset="0"/>
              <a:buChar char="•"/>
            </a:pPr>
            <a:r>
              <a:rPr lang="en-US" sz="1000" b="1" dirty="0">
                <a:solidFill>
                  <a:srgbClr val="8C007F"/>
                </a:solidFill>
                <a:effectLst/>
                <a:latin typeface="SabonMTPro"/>
              </a:rPr>
              <a:t>Key operational: </a:t>
            </a:r>
            <a:r>
              <a:rPr lang="en-US" sz="1000" dirty="0">
                <a:solidFill>
                  <a:srgbClr val="8C007F"/>
                </a:solidFill>
                <a:effectLst/>
                <a:latin typeface="SabonMTPro"/>
              </a:rPr>
              <a:t>essential to remain competitive. Example: partner relationship manage- </a:t>
            </a:r>
            <a:endParaRPr lang="en-US" sz="1600" dirty="0">
              <a:solidFill>
                <a:srgbClr val="8C007F"/>
              </a:solidFill>
              <a:effectLst/>
              <a:latin typeface="SabonMTPro"/>
            </a:endParaRPr>
          </a:p>
          <a:p>
            <a:pPr marL="742950" lvl="1" indent="-285750" fontAlgn="auto">
              <a:buFont typeface="Arial" panose="020B0604020202020204" pitchFamily="34" charset="0"/>
              <a:buChar char="•"/>
            </a:pPr>
            <a:r>
              <a:rPr lang="en-US" sz="1000" dirty="0" err="1">
                <a:solidFill>
                  <a:srgbClr val="8C007F"/>
                </a:solidFill>
                <a:effectLst/>
                <a:latin typeface="SabonMTPro"/>
              </a:rPr>
              <a:t>ment</a:t>
            </a:r>
            <a:r>
              <a:rPr lang="en-US" sz="1000" dirty="0">
                <a:solidFill>
                  <a:srgbClr val="8C007F"/>
                </a:solidFill>
                <a:effectLst/>
                <a:latin typeface="SabonMTPro"/>
              </a:rPr>
              <a:t> extranet for distributors or agents. </a:t>
            </a:r>
            <a:endParaRPr lang="en-US" sz="1600" dirty="0">
              <a:solidFill>
                <a:srgbClr val="8C007F"/>
              </a:solidFill>
              <a:effectLst/>
              <a:latin typeface="SabonMTPro"/>
            </a:endParaRPr>
          </a:p>
          <a:p>
            <a:pPr marL="742950" lvl="1" indent="-285750" fontAlgn="auto">
              <a:buFont typeface="Arial" panose="020B0604020202020204" pitchFamily="34" charset="0"/>
              <a:buChar char="•"/>
            </a:pPr>
            <a:r>
              <a:rPr lang="en-US" sz="1000" b="1" dirty="0">
                <a:solidFill>
                  <a:srgbClr val="8C007F"/>
                </a:solidFill>
                <a:effectLst/>
                <a:latin typeface="SabonMTPro"/>
              </a:rPr>
              <a:t>Support: </a:t>
            </a:r>
            <a:r>
              <a:rPr lang="en-US" sz="1000" dirty="0">
                <a:solidFill>
                  <a:srgbClr val="8C007F"/>
                </a:solidFill>
                <a:effectLst/>
                <a:latin typeface="SabonMTPro"/>
              </a:rPr>
              <a:t>deliver improved performance, but not critical to strategy. Example: e-CRM </a:t>
            </a:r>
            <a:endParaRPr lang="en-US" sz="1600" dirty="0">
              <a:solidFill>
                <a:srgbClr val="8C007F"/>
              </a:solidFill>
              <a:effectLst/>
              <a:latin typeface="SabonMTPro"/>
            </a:endParaRPr>
          </a:p>
          <a:p>
            <a:pPr marL="742950" lvl="1" indent="-285750" fontAlgn="auto">
              <a:buFont typeface="Arial" panose="020B0604020202020204" pitchFamily="34" charset="0"/>
              <a:buChar char="•"/>
            </a:pPr>
            <a:r>
              <a:rPr lang="en-US" sz="1000" dirty="0">
                <a:solidFill>
                  <a:srgbClr val="8C007F"/>
                </a:solidFill>
                <a:effectLst/>
                <a:latin typeface="SabonMTPro"/>
              </a:rPr>
              <a:t>system – </a:t>
            </a:r>
            <a:r>
              <a:rPr lang="en-US" sz="1000" dirty="0" err="1">
                <a:solidFill>
                  <a:srgbClr val="8C007F"/>
                </a:solidFill>
                <a:effectLst/>
                <a:latin typeface="SabonMTPro"/>
              </a:rPr>
              <a:t>personalisation</a:t>
            </a:r>
            <a:r>
              <a:rPr lang="en-US" sz="1000" dirty="0">
                <a:solidFill>
                  <a:srgbClr val="8C007F"/>
                </a:solidFill>
                <a:effectLst/>
                <a:latin typeface="SabonMTPro"/>
              </a:rPr>
              <a:t> of content for users. </a:t>
            </a:r>
            <a:endParaRPr lang="en-US" sz="1600" dirty="0">
              <a:solidFill>
                <a:srgbClr val="8C007F"/>
              </a:solidFill>
              <a:effectLst/>
              <a:latin typeface="SabonMTPro"/>
            </a:endParaRPr>
          </a:p>
          <a:p>
            <a:pPr marL="742950" lvl="1" indent="-285750" fontAlgn="auto">
              <a:buFont typeface="Arial" panose="020B0604020202020204" pitchFamily="34" charset="0"/>
              <a:buChar char="•"/>
            </a:pPr>
            <a:r>
              <a:rPr lang="en-US" sz="1000" b="1" dirty="0">
                <a:solidFill>
                  <a:srgbClr val="8C007F"/>
                </a:solidFill>
                <a:effectLst/>
                <a:latin typeface="SabonMTPro"/>
              </a:rPr>
              <a:t>High-potential: </a:t>
            </a:r>
            <a:r>
              <a:rPr lang="en-US" sz="1000" dirty="0">
                <a:solidFill>
                  <a:srgbClr val="8C007F"/>
                </a:solidFill>
                <a:effectLst/>
                <a:latin typeface="SabonMTPro"/>
              </a:rPr>
              <a:t>may be important for achieving future success. Example: e-CRM system </a:t>
            </a:r>
            <a:endParaRPr lang="en-US" sz="1600" dirty="0">
              <a:solidFill>
                <a:srgbClr val="8C007F"/>
              </a:solidFill>
              <a:effectLst/>
              <a:latin typeface="SabonMTPro"/>
            </a:endParaRPr>
          </a:p>
          <a:p>
            <a:pPr marL="742950" lvl="1" indent="-285750" fontAlgn="auto">
              <a:buFont typeface="Arial" panose="020B0604020202020204" pitchFamily="34" charset="0"/>
              <a:buChar char="•"/>
            </a:pPr>
            <a:r>
              <a:rPr lang="en-US" sz="1000" dirty="0">
                <a:solidFill>
                  <a:srgbClr val="8C007F"/>
                </a:solidFill>
                <a:effectLst/>
                <a:latin typeface="SabonMTPro"/>
              </a:rPr>
              <a:t>– customer service management. </a:t>
            </a:r>
            <a:endParaRPr lang="en-US" sz="1600" dirty="0">
              <a:solidFill>
                <a:srgbClr val="8C007F"/>
              </a:solidFill>
              <a:effectLst/>
              <a:latin typeface="SabonMTPro"/>
            </a:endParaRPr>
          </a:p>
          <a:p>
            <a:pPr marL="742950" lvl="1" indent="-285750" fontAlgn="auto">
              <a:buFont typeface="Arial" panose="020B0604020202020204" pitchFamily="34" charset="0"/>
              <a:buChar char="•"/>
            </a:pPr>
            <a:r>
              <a:rPr lang="en-US" sz="1000" b="1" dirty="0">
                <a:solidFill>
                  <a:srgbClr val="8C007F"/>
                </a:solidFill>
                <a:effectLst/>
                <a:latin typeface="SabonMTPro"/>
              </a:rPr>
              <a:t>Strategic: </a:t>
            </a:r>
            <a:r>
              <a:rPr lang="en-US" sz="1000" dirty="0">
                <a:solidFill>
                  <a:srgbClr val="8C007F"/>
                </a:solidFill>
                <a:effectLst/>
                <a:latin typeface="SabonMTPro"/>
              </a:rPr>
              <a:t>critical to future business strategy. Example: e-CRM system – lead generation system is vital to developing new business. </a:t>
            </a:r>
            <a:endParaRPr lang="en-US" sz="1600" dirty="0">
              <a:solidFill>
                <a:srgbClr val="8C007F"/>
              </a:solidFill>
              <a:effectLst/>
              <a:latin typeface="SabonMTPro"/>
            </a:endParaRPr>
          </a:p>
          <a:p>
            <a:r>
              <a:rPr lang="en-US" sz="1800" dirty="0" err="1">
                <a:effectLst/>
                <a:latin typeface="SabonMTPro"/>
              </a:rPr>
              <a:t>Tjan</a:t>
            </a:r>
            <a:r>
              <a:rPr lang="en-US" sz="1800" dirty="0">
                <a:effectLst/>
                <a:latin typeface="SabonMTPro"/>
              </a:rPr>
              <a:t> (2001) suggested a matrix approach of viability (return on investment) against fit (with the </a:t>
            </a:r>
            <a:r>
              <a:rPr lang="en-US" sz="1800" dirty="0" err="1">
                <a:effectLst/>
                <a:latin typeface="SabonMTPro"/>
              </a:rPr>
              <a:t>organisation’s</a:t>
            </a:r>
            <a:r>
              <a:rPr lang="en-US" sz="1800" dirty="0">
                <a:effectLst/>
                <a:latin typeface="SabonMTPro"/>
              </a:rPr>
              <a:t> capabilities) for digital applications that remains representative of the decision-making process many </a:t>
            </a:r>
            <a:r>
              <a:rPr lang="en-US" sz="1800" dirty="0" err="1">
                <a:effectLst/>
                <a:latin typeface="SabonMTPro"/>
              </a:rPr>
              <a:t>organisations</a:t>
            </a:r>
            <a:r>
              <a:rPr lang="en-US" sz="1800" dirty="0">
                <a:effectLst/>
                <a:latin typeface="SabonMTPro"/>
              </a:rPr>
              <a:t> follow. Viability is ideally based on a </a:t>
            </a:r>
            <a:r>
              <a:rPr lang="en-US" sz="1800" dirty="0" err="1">
                <a:effectLst/>
                <a:latin typeface="SabonMTPro"/>
              </a:rPr>
              <a:t>quan</a:t>
            </a:r>
            <a:r>
              <a:rPr lang="en-US" sz="1800" dirty="0">
                <a:effectLst/>
                <a:latin typeface="SabonMTPro"/>
              </a:rPr>
              <a:t>- </a:t>
            </a:r>
            <a:r>
              <a:rPr lang="en-US" sz="1800" dirty="0" err="1">
                <a:effectLst/>
                <a:latin typeface="SabonMTPro"/>
              </a:rPr>
              <a:t>titative</a:t>
            </a:r>
            <a:r>
              <a:rPr lang="en-US" sz="1800" dirty="0">
                <a:effectLst/>
                <a:latin typeface="SabonMTPro"/>
              </a:rPr>
              <a:t> business case assessment of the value of a new application that will be generated through increasing conversion and retention rates. Fit is a more subjective measure based on the ease of implementation given the fit of an application with an </a:t>
            </a:r>
            <a:r>
              <a:rPr lang="en-US" sz="1800" dirty="0" err="1">
                <a:effectLst/>
                <a:latin typeface="SabonMTPro"/>
              </a:rPr>
              <a:t>organisation’s</a:t>
            </a:r>
            <a:r>
              <a:rPr lang="en-US" sz="1800" dirty="0">
                <a:effectLst/>
                <a:latin typeface="SabonMTPro"/>
              </a:rPr>
              <a:t> existing processes, capabilities and culture. </a:t>
            </a:r>
            <a:endParaRPr lang="en-US" dirty="0"/>
          </a:p>
          <a:p>
            <a:r>
              <a:rPr lang="en-US" sz="1800" dirty="0">
                <a:effectLst/>
                <a:latin typeface="SabonMTPro"/>
              </a:rPr>
              <a:t>Our recommendation for a form of portfolio analysis is shown in Figure 4.17 as the basis for benchmarking current e-commerce capabilities and identifying strategic priorities. The five criteria used for </a:t>
            </a:r>
            <a:r>
              <a:rPr lang="en-US" sz="1800" dirty="0" err="1">
                <a:effectLst/>
                <a:latin typeface="SabonMTPro"/>
              </a:rPr>
              <a:t>organisational</a:t>
            </a:r>
            <a:r>
              <a:rPr lang="en-US" sz="1800" dirty="0">
                <a:effectLst/>
                <a:latin typeface="SabonMTPro"/>
              </a:rPr>
              <a:t> value and fit (together with a score or rating for their relative effectiveness) are: </a:t>
            </a:r>
            <a:endParaRPr lang="en-US" dirty="0"/>
          </a:p>
          <a:p>
            <a:pPr fontAlgn="auto">
              <a:buFont typeface="Arial" panose="020B0604020202020204" pitchFamily="34" charset="0"/>
              <a:buChar char="•"/>
            </a:pPr>
            <a:r>
              <a:rPr lang="en-US" sz="1800" b="1" dirty="0">
                <a:solidFill>
                  <a:srgbClr val="8C007F"/>
                </a:solidFill>
                <a:effectLst/>
                <a:latin typeface="SabonMTPro"/>
              </a:rPr>
              <a:t>Business value generated (0–50). </a:t>
            </a:r>
            <a:r>
              <a:rPr lang="en-US" sz="1800" dirty="0">
                <a:solidFill>
                  <a:srgbClr val="8C007F"/>
                </a:solidFill>
                <a:effectLst/>
                <a:latin typeface="SabonMTPro"/>
              </a:rPr>
              <a:t>This should be based on </a:t>
            </a:r>
            <a:r>
              <a:rPr lang="en-US" sz="1800" i="1" dirty="0">
                <a:solidFill>
                  <a:srgbClr val="8C007F"/>
                </a:solidFill>
                <a:effectLst/>
                <a:latin typeface="SabonMTPro"/>
              </a:rPr>
              <a:t>incremental </a:t>
            </a:r>
            <a:r>
              <a:rPr lang="en-US" sz="1800" dirty="0">
                <a:solidFill>
                  <a:srgbClr val="8C007F"/>
                </a:solidFill>
                <a:effectLst/>
                <a:latin typeface="SabonMTPro"/>
              </a:rPr>
              <a:t>financial benefits of the project. It can be based on conversion models showing estimated changes in number of visitors attracted (new and repeat customers), conversion rates and results produced. </a:t>
            </a:r>
          </a:p>
          <a:p>
            <a:pPr fontAlgn="auto">
              <a:buFont typeface="Arial" panose="020B0604020202020204" pitchFamily="34" charset="0"/>
              <a:buChar char="•"/>
            </a:pPr>
            <a:r>
              <a:rPr lang="en-US" sz="1800" dirty="0">
                <a:solidFill>
                  <a:srgbClr val="8C007F"/>
                </a:solidFill>
                <a:effectLst/>
                <a:latin typeface="SabonMTPro"/>
              </a:rPr>
              <a:t>Consideration of lifetime value should occur here.</a:t>
            </a:r>
            <a:br>
              <a:rPr lang="en-US" sz="1800" dirty="0">
                <a:solidFill>
                  <a:srgbClr val="8C007F"/>
                </a:solidFill>
                <a:effectLst/>
                <a:latin typeface="SabonMTPro"/>
              </a:rPr>
            </a:br>
            <a:r>
              <a:rPr lang="en-US" sz="1800" b="1" dirty="0">
                <a:solidFill>
                  <a:srgbClr val="8C007F"/>
                </a:solidFill>
                <a:effectLst/>
                <a:latin typeface="SabonMTPro"/>
              </a:rPr>
              <a:t>Customer value generated (0–20). </a:t>
            </a:r>
            <a:r>
              <a:rPr lang="en-US" sz="1800" dirty="0">
                <a:solidFill>
                  <a:srgbClr val="8C007F"/>
                </a:solidFill>
                <a:effectLst/>
                <a:latin typeface="SabonMTPro"/>
              </a:rPr>
              <a:t>This is a ‘softer’ measure that assesses the impact of the delivered project on customer sentiment, for example would they be more or less likely </a:t>
            </a:r>
          </a:p>
          <a:p>
            <a:pPr fontAlgn="auto">
              <a:buFont typeface="Arial" panose="020B0604020202020204" pitchFamily="34" charset="0"/>
              <a:buChar char="•"/>
            </a:pPr>
            <a:r>
              <a:rPr lang="en-US" sz="1800" dirty="0">
                <a:solidFill>
                  <a:srgbClr val="8C007F"/>
                </a:solidFill>
                <a:effectLst/>
                <a:latin typeface="SabonMTPro"/>
              </a:rPr>
              <a:t>to recommend a site, would it increase their likelihood to visit or buy again?</a:t>
            </a:r>
            <a:br>
              <a:rPr lang="en-US" sz="1800" dirty="0">
                <a:solidFill>
                  <a:srgbClr val="8C007F"/>
                </a:solidFill>
                <a:effectLst/>
                <a:latin typeface="SabonMTPro"/>
              </a:rPr>
            </a:br>
            <a:r>
              <a:rPr lang="en-US" sz="1800" b="1" dirty="0">
                <a:solidFill>
                  <a:srgbClr val="8C007F"/>
                </a:solidFill>
                <a:effectLst/>
                <a:latin typeface="SabonMTPro"/>
              </a:rPr>
              <a:t>Alignment with business strategy (0–10). </a:t>
            </a:r>
            <a:r>
              <a:rPr lang="en-US" sz="1800" dirty="0">
                <a:solidFill>
                  <a:srgbClr val="8C007F"/>
                </a:solidFill>
                <a:effectLst/>
                <a:latin typeface="SabonMTPro"/>
              </a:rPr>
              <a:t>Projects that directly support current business </a:t>
            </a:r>
          </a:p>
          <a:p>
            <a:pPr fontAlgn="auto">
              <a:buFont typeface="Arial" panose="020B0604020202020204" pitchFamily="34" charset="0"/>
              <a:buChar char="•"/>
            </a:pPr>
            <a:r>
              <a:rPr lang="en-US" sz="1800" dirty="0">
                <a:solidFill>
                  <a:srgbClr val="8C007F"/>
                </a:solidFill>
                <a:effectLst/>
                <a:latin typeface="SabonMTPro"/>
              </a:rPr>
              <a:t>goals should be given additional weighting. </a:t>
            </a:r>
          </a:p>
          <a:p>
            <a:pPr fontAlgn="auto">
              <a:buFont typeface="Arial" panose="020B0604020202020204" pitchFamily="34" charset="0"/>
              <a:buChar char="•"/>
            </a:pPr>
            <a:r>
              <a:rPr lang="en-US" sz="1800" b="1" dirty="0">
                <a:solidFill>
                  <a:srgbClr val="8C007F"/>
                </a:solidFill>
                <a:effectLst/>
                <a:latin typeface="SabonMTPro"/>
              </a:rPr>
              <a:t>Alignment with digital strategy (0–10). </a:t>
            </a:r>
            <a:r>
              <a:rPr lang="en-US" sz="1800" dirty="0">
                <a:solidFill>
                  <a:srgbClr val="8C007F"/>
                </a:solidFill>
                <a:effectLst/>
                <a:latin typeface="SabonMTPro"/>
              </a:rPr>
              <a:t>Likewise for digital strategy. </a:t>
            </a:r>
          </a:p>
          <a:p>
            <a:pPr fontAlgn="auto">
              <a:buFont typeface="Arial" panose="020B0604020202020204" pitchFamily="34" charset="0"/>
              <a:buChar char="•"/>
            </a:pPr>
            <a:r>
              <a:rPr lang="en-US" sz="1800" b="1" dirty="0">
                <a:solidFill>
                  <a:srgbClr val="8C007F"/>
                </a:solidFill>
                <a:effectLst/>
                <a:latin typeface="SabonMTPro"/>
              </a:rPr>
              <a:t>Alignment with brand values (0–10). </a:t>
            </a:r>
            <a:r>
              <a:rPr lang="en-US" sz="1800" dirty="0">
                <a:solidFill>
                  <a:srgbClr val="8C007F"/>
                </a:solidFill>
                <a:effectLst/>
                <a:latin typeface="SabonMTPro"/>
              </a:rPr>
              <a:t>And for brand values. </a:t>
            </a:r>
          </a:p>
          <a:p>
            <a:pPr fontAlgn="auto">
              <a:buFont typeface="Arial" panose="020B0604020202020204" pitchFamily="34" charset="0"/>
              <a:buChar char="•"/>
            </a:pPr>
            <a:endParaRPr lang="en-US" sz="1800" dirty="0">
              <a:solidFill>
                <a:srgbClr val="8C007F"/>
              </a:solidFill>
              <a:effectLst/>
              <a:latin typeface="SabonMTPro"/>
            </a:endParaRPr>
          </a:p>
          <a:p>
            <a:pPr fontAlgn="auto">
              <a:buFont typeface="Arial" panose="020B0604020202020204" pitchFamily="34" charset="0"/>
              <a:buNone/>
            </a:pPr>
            <a:r>
              <a:rPr lang="vi-VN" sz="1800" dirty="0">
                <a:solidFill>
                  <a:srgbClr val="8C007F"/>
                </a:solidFill>
                <a:effectLst/>
                <a:latin typeface="SabonMTPro"/>
              </a:rPr>
              <a:t>Một vấn đề khác về năng lực tổ chức hoặc quản trị là quyết định về việc ưu tiên các hệ thống khác nhau để triển khai các ứng dụng marketing. Thông thường, sẽ có một loạt các sáng kiến chiến lược thay thế cạnh tranh về ngân sách, nhiều trong số đó có thành phần công nghệ marketing cao. Nguồn lực hạn chế sẽ chỉ ra rằng chỉ một số ứng dụng là thực tế và có thể cần có lộ trình dài hạn để ưu tiên chúng.</a:t>
            </a:r>
          </a:p>
          <a:p>
            <a:pPr fontAlgn="auto">
              <a:buFont typeface="Arial" panose="020B0604020202020204" pitchFamily="34" charset="0"/>
              <a:buNone/>
            </a:pPr>
            <a:r>
              <a:rPr lang="vi-VN" sz="1800" dirty="0">
                <a:solidFill>
                  <a:srgbClr val="8C007F"/>
                </a:solidFill>
                <a:effectLst/>
                <a:latin typeface="SabonMTPro"/>
              </a:rPr>
              <a:t>Phân tích danh mục đầu tư có thể được sử dụng để lựa chọn các sáng kiến hoặc dự án phù hợp nhất. Ví dụ, Daniel và cộng sự. (2001) gợi ý rằng các cơ hội thương mại điện tử tiềm năng cần được đánh giá dựa trên giá trị của cơ hội đối với công ty so với khả năng cung cấp của công ty. Cơ hội điển hình cho các sáng kiến marketing kỹ thuật số chiến lược cho một tổ chức có trang web tĩnh, đơn giản có thể là:</a:t>
            </a:r>
          </a:p>
          <a:p>
            <a:pPr fontAlgn="auto">
              <a:buFont typeface="Arial" panose="020B0604020202020204" pitchFamily="34" charset="0"/>
              <a:buNone/>
            </a:pPr>
            <a:r>
              <a:rPr lang="vi-VN" sz="1800" dirty="0">
                <a:solidFill>
                  <a:srgbClr val="8C007F"/>
                </a:solidFill>
                <a:effectLst/>
                <a:latin typeface="SabonMTPro"/>
              </a:rPr>
              <a:t>hệ thống quản lý nội dung hoặc cơ sở danh mục trực tuyến;</a:t>
            </a:r>
          </a:p>
          <a:p>
            <a:pPr fontAlgn="auto">
              <a:buFont typeface="Arial" panose="020B0604020202020204" pitchFamily="34" charset="0"/>
              <a:buNone/>
            </a:pPr>
            <a:r>
              <a:rPr lang="vi-VN" sz="1800" dirty="0">
                <a:solidFill>
                  <a:srgbClr val="8C007F"/>
                </a:solidFill>
                <a:effectLst/>
                <a:latin typeface="SabonMTPro"/>
              </a:rPr>
              <a:t>Hệ thống CRM – hệ thống tạo khách hàng tiềm năng và marketing trong nước;</a:t>
            </a:r>
          </a:p>
          <a:p>
            <a:pPr fontAlgn="auto">
              <a:buFont typeface="Arial" panose="020B0604020202020204" pitchFamily="34" charset="0"/>
              <a:buNone/>
            </a:pPr>
            <a:r>
              <a:rPr lang="vi-VN" sz="1800" dirty="0">
                <a:solidFill>
                  <a:srgbClr val="8C007F"/>
                </a:solidFill>
                <a:effectLst/>
                <a:latin typeface="SabonMTPro"/>
              </a:rPr>
              <a:t>hệ thống CRM – quản lý dịch vụ khách hàng;</a:t>
            </a:r>
          </a:p>
          <a:p>
            <a:pPr fontAlgn="auto">
              <a:buFont typeface="Arial" panose="020B0604020202020204" pitchFamily="34" charset="0"/>
              <a:buNone/>
            </a:pPr>
            <a:r>
              <a:rPr lang="vi-VN" sz="1800" dirty="0">
                <a:solidFill>
                  <a:srgbClr val="8C007F"/>
                </a:solidFill>
                <a:effectLst/>
                <a:latin typeface="SabonMTPro"/>
              </a:rPr>
              <a:t>Hệ thống CRM – cá nhân hóa nội dung và đề xuất khuyến mãi cho người dùng;</a:t>
            </a:r>
          </a:p>
          <a:p>
            <a:pPr fontAlgn="auto">
              <a:buFont typeface="Arial" panose="020B0604020202020204" pitchFamily="34" charset="0"/>
              <a:buNone/>
            </a:pPr>
            <a:r>
              <a:rPr lang="vi-VN" sz="1800" dirty="0">
                <a:solidFill>
                  <a:srgbClr val="8C007F"/>
                </a:solidFill>
                <a:effectLst/>
                <a:latin typeface="SabonMTPro"/>
              </a:rPr>
              <a:t>extranet quản lý quan hệ đối tác dành cho nhà phân phối hoặc đại lý;</a:t>
            </a:r>
          </a:p>
          <a:p>
            <a:pPr fontAlgn="auto">
              <a:buFont typeface="Arial" panose="020B0604020202020204" pitchFamily="34" charset="0"/>
              <a:buNone/>
            </a:pPr>
            <a:r>
              <a:rPr lang="vi-VN" sz="1800" dirty="0">
                <a:solidFill>
                  <a:srgbClr val="8C007F"/>
                </a:solidFill>
                <a:effectLst/>
                <a:latin typeface="SabonMTPro"/>
              </a:rPr>
              <a:t>cơ sở thương mại điện tử giao dịch.</a:t>
            </a:r>
          </a:p>
          <a:p>
            <a:pPr fontAlgn="auto">
              <a:buFont typeface="Arial" panose="020B0604020202020204" pitchFamily="34" charset="0"/>
              <a:buNone/>
            </a:pPr>
            <a:endParaRPr lang="vi-VN" sz="1800" dirty="0">
              <a:solidFill>
                <a:srgbClr val="8C007F"/>
              </a:solidFill>
              <a:effectLst/>
              <a:latin typeface="SabonMTPro"/>
            </a:endParaRPr>
          </a:p>
          <a:p>
            <a:pPr fontAlgn="auto">
              <a:buFont typeface="Arial" panose="020B0604020202020204" pitchFamily="34" charset="0"/>
              <a:buNone/>
            </a:pPr>
            <a:r>
              <a:rPr lang="vi-VN" sz="1800" dirty="0">
                <a:solidFill>
                  <a:srgbClr val="8C007F"/>
                </a:solidFill>
                <a:effectLst/>
                <a:latin typeface="SabonMTPro"/>
              </a:rPr>
              <a:t>Toàn bộ các lựa chọn công nghệ marketing được đề cập trong Chương 10. Những lựa chọn thay thế như vậy có thể được đánh giá dựa trên rủi ro so với phần thưởng.</a:t>
            </a:r>
          </a:p>
          <a:p>
            <a:pPr fontAlgn="auto">
              <a:buFont typeface="Arial" panose="020B0604020202020204" pitchFamily="34" charset="0"/>
              <a:buNone/>
            </a:pPr>
            <a:r>
              <a:rPr lang="vi-VN" sz="1800" dirty="0">
                <a:solidFill>
                  <a:srgbClr val="8C007F"/>
                </a:solidFill>
                <a:effectLst/>
                <a:latin typeface="SabonMTPro"/>
              </a:rPr>
              <a:t>Đối với đầu tư vào hệ thống thông tin, mô hình của McFarlan (1984) đã được sử dụng rộng rãi để đánh giá tầm quan trọng chiến lược trong tương lai của các ứng dụng trong danh mục đầu tư. Mô hình này đã được Daniel và cộng sự áp dụng vào các ứng dụng thương mại điện tử. (2008) và Chaffey (2019). Các ứng dụng thương mại điện tử tiềm năng có thể được đánh giá theo một trong các loại sau:</a:t>
            </a:r>
          </a:p>
          <a:p>
            <a:pPr fontAlgn="auto">
              <a:buFont typeface="Arial" panose="020B0604020202020204" pitchFamily="34" charset="0"/>
              <a:buNone/>
            </a:pPr>
            <a:r>
              <a:rPr lang="vi-VN" sz="1800" dirty="0">
                <a:solidFill>
                  <a:srgbClr val="8C007F"/>
                </a:solidFill>
                <a:effectLst/>
                <a:latin typeface="SabonMTPro"/>
              </a:rPr>
              <a:t>Hoạt động chính: cần thiết để duy trì tính cạnh tranh. Ví dụ: quản lý mối quan hệ đối tác-</a:t>
            </a:r>
          </a:p>
          <a:p>
            <a:pPr fontAlgn="auto">
              <a:buFont typeface="Arial" panose="020B0604020202020204" pitchFamily="34" charset="0"/>
              <a:buNone/>
            </a:pPr>
            <a:r>
              <a:rPr lang="vi-VN" sz="1800" dirty="0">
                <a:solidFill>
                  <a:srgbClr val="8C007F"/>
                </a:solidFill>
                <a:effectLst/>
                <a:latin typeface="SabonMTPro"/>
              </a:rPr>
              <a:t>extranet hỗ trợ cho các nhà phân phối hoặc đại lý.</a:t>
            </a:r>
          </a:p>
          <a:p>
            <a:pPr fontAlgn="auto">
              <a:buFont typeface="Arial" panose="020B0604020202020204" pitchFamily="34" charset="0"/>
              <a:buNone/>
            </a:pPr>
            <a:r>
              <a:rPr lang="vi-VN" sz="1800" dirty="0">
                <a:solidFill>
                  <a:srgbClr val="8C007F"/>
                </a:solidFill>
                <a:effectLst/>
                <a:latin typeface="SabonMTPro"/>
              </a:rPr>
              <a:t>Hỗ trợ: mang lại hiệu suất được cải thiện nhưng không quan trọng đối với chiến lược. Ví dụ: e-CRM</a:t>
            </a:r>
          </a:p>
          <a:p>
            <a:pPr fontAlgn="auto">
              <a:buFont typeface="Arial" panose="020B0604020202020204" pitchFamily="34" charset="0"/>
              <a:buNone/>
            </a:pPr>
            <a:r>
              <a:rPr lang="vi-VN" sz="1800" dirty="0">
                <a:solidFill>
                  <a:srgbClr val="8C007F"/>
                </a:solidFill>
                <a:effectLst/>
                <a:latin typeface="SabonMTPro"/>
              </a:rPr>
              <a:t>hệ thống – cá nhân hóa nội dung cho người dùng.</a:t>
            </a:r>
          </a:p>
          <a:p>
            <a:pPr fontAlgn="auto">
              <a:buFont typeface="Arial" panose="020B0604020202020204" pitchFamily="34" charset="0"/>
              <a:buNone/>
            </a:pPr>
            <a:r>
              <a:rPr lang="vi-VN" sz="1800" dirty="0">
                <a:solidFill>
                  <a:srgbClr val="8C007F"/>
                </a:solidFill>
                <a:effectLst/>
                <a:latin typeface="SabonMTPro"/>
              </a:rPr>
              <a:t>Tiềm năng cao: có thể quan trọng để đạt được thành công trong tương lai. Ví dụ: hệ thống e-CRM</a:t>
            </a:r>
          </a:p>
          <a:p>
            <a:pPr fontAlgn="auto">
              <a:buFont typeface="Arial" panose="020B0604020202020204" pitchFamily="34" charset="0"/>
              <a:buNone/>
            </a:pPr>
            <a:r>
              <a:rPr lang="vi-VN" sz="1800" dirty="0">
                <a:solidFill>
                  <a:srgbClr val="8C007F"/>
                </a:solidFill>
                <a:effectLst/>
                <a:latin typeface="SabonMTPro"/>
              </a:rPr>
              <a:t>– quản lý dịch vụ khách hàng.</a:t>
            </a:r>
          </a:p>
          <a:p>
            <a:pPr fontAlgn="auto">
              <a:buFont typeface="Arial" panose="020B0604020202020204" pitchFamily="34" charset="0"/>
              <a:buNone/>
            </a:pPr>
            <a:r>
              <a:rPr lang="vi-VN" sz="1800" dirty="0">
                <a:solidFill>
                  <a:srgbClr val="8C007F"/>
                </a:solidFill>
                <a:effectLst/>
                <a:latin typeface="SabonMTPro"/>
              </a:rPr>
              <a:t>Chiến lược: quan trọng đối với chiến lược kinh doanh trong tương lai. Ví dụ: hệ thống e-CRM – hệ thống tạo khách hàng tiềm năng rất quan trọng để phát triển hoạt động kinh doanh mới.</a:t>
            </a:r>
          </a:p>
          <a:p>
            <a:pPr fontAlgn="auto">
              <a:buFont typeface="Arial" panose="020B0604020202020204" pitchFamily="34" charset="0"/>
              <a:buNone/>
            </a:pPr>
            <a:r>
              <a:rPr lang="vi-VN" sz="1800" dirty="0">
                <a:solidFill>
                  <a:srgbClr val="8C007F"/>
                </a:solidFill>
                <a:effectLst/>
                <a:latin typeface="SabonMTPro"/>
              </a:rPr>
              <a:t>Tjan (2001) đề xuất một cách tiếp cận ma trận về khả năng tồn tại (lợi tức đầu tư) so với sự phù hợp (với khả năng của tổ chức) đối với các ứng dụng kỹ thuật số vẫn mang tính đại diện cho quá trình ra quyết định mà nhiều tổ chức tuân theo. Lý tưởng nhất là khả năng tồn tại dựa trên đánh giá trường hợp kinh doanh định lượng về giá trị của một ứng dụng mới sẽ được tạo ra thông qua việc tăng tỷ lệ chuyển đổi và duy trì. Sự phù hợp là thước đo chủ quan hơn dựa trên mức độ dễ triển khai do ứng dụng phù hợp với các quy trình, năng lực và văn hóa hiện có của tổ chức.</a:t>
            </a:r>
          </a:p>
          <a:p>
            <a:pPr fontAlgn="auto">
              <a:buFont typeface="Arial" panose="020B0604020202020204" pitchFamily="34" charset="0"/>
              <a:buNone/>
            </a:pPr>
            <a:r>
              <a:rPr lang="vi-VN" sz="1800" dirty="0">
                <a:solidFill>
                  <a:srgbClr val="8C007F"/>
                </a:solidFill>
                <a:effectLst/>
                <a:latin typeface="SabonMTPro"/>
              </a:rPr>
              <a:t>Đề xuất của chúng tôi về hình thức phân tích danh mục đầu tư được thể hiện trong Hình 4.17 làm cơ sở để đánh giá năng lực thương mại điện tử hiện tại và xác định các ưu tiên chiến lược. Năm tiêu chí được sử dụng cho giá trị và sự phù hợp của tổ chức (cùng với điểm số hoặc xếp hạng về tính hiệu quả tương đối của chúng) là:</a:t>
            </a:r>
          </a:p>
          <a:p>
            <a:pPr fontAlgn="auto">
              <a:buFont typeface="Arial" panose="020B0604020202020204" pitchFamily="34" charset="0"/>
              <a:buNone/>
            </a:pPr>
            <a:r>
              <a:rPr lang="vi-VN" sz="1800" dirty="0">
                <a:solidFill>
                  <a:srgbClr val="8C007F"/>
                </a:solidFill>
                <a:effectLst/>
                <a:latin typeface="SabonMTPro"/>
              </a:rPr>
              <a:t>Giá trị doanh nghiệp được tạo ra (0–50). Điều này phải dựa trên lợi ích tài chính gia tăng của dự án. Nó có thể dựa trên các mô hình chuyển đổi hiển thị những thay đổi ước tính về số lượng khách truy cập được thu hút (khách hàng mới và khách hàng quay lại), tỷ lệ chuyển đổi và kết quả đạt được.</a:t>
            </a:r>
          </a:p>
          <a:p>
            <a:pPr fontAlgn="auto">
              <a:buFont typeface="Arial" panose="020B0604020202020204" pitchFamily="34" charset="0"/>
              <a:buNone/>
            </a:pPr>
            <a:r>
              <a:rPr lang="vi-VN" sz="1800" dirty="0">
                <a:solidFill>
                  <a:srgbClr val="8C007F"/>
                </a:solidFill>
                <a:effectLst/>
                <a:latin typeface="SabonMTPro"/>
              </a:rPr>
              <a:t>Việc xem xét giá trị trọn đời nên diễn ra ở đây. Giá trị khách hàng được tạo ra (0–20). Đây là thước đo 'nhẹ nhàng hơn' để đánh giá tác động của dự án được phân phối đối với tâm lý của khách hàng, ví dụ như liệu họ có ít hay nhiều khả năng sẽ</a:t>
            </a:r>
          </a:p>
          <a:p>
            <a:pPr fontAlgn="auto">
              <a:buFont typeface="Arial" panose="020B0604020202020204" pitchFamily="34" charset="0"/>
              <a:buNone/>
            </a:pPr>
            <a:r>
              <a:rPr lang="vi-VN" sz="1800" dirty="0">
                <a:solidFill>
                  <a:srgbClr val="8C007F"/>
                </a:solidFill>
                <a:effectLst/>
                <a:latin typeface="SabonMTPro"/>
              </a:rPr>
              <a:t>để giới thiệu một trang web, liệu điều đó có làm tăng khả năng họ truy cập hoặc mua lại không? Phù hợp với chiến lược kinh doanh (0–10). Các dự án hỗ trợ trực tiếp cho hoạt động kinh doanh hiện tại</a:t>
            </a:r>
          </a:p>
          <a:p>
            <a:pPr fontAlgn="auto">
              <a:buFont typeface="Arial" panose="020B0604020202020204" pitchFamily="34" charset="0"/>
              <a:buNone/>
            </a:pPr>
            <a:r>
              <a:rPr lang="vi-VN" sz="1800" dirty="0">
                <a:solidFill>
                  <a:srgbClr val="8C007F"/>
                </a:solidFill>
                <a:effectLst/>
                <a:latin typeface="SabonMTPro"/>
              </a:rPr>
              <a:t>các mục tiêu cần được tăng thêm trọng số.</a:t>
            </a:r>
          </a:p>
          <a:p>
            <a:pPr fontAlgn="auto">
              <a:buFont typeface="Arial" panose="020B0604020202020204" pitchFamily="34" charset="0"/>
              <a:buNone/>
            </a:pPr>
            <a:r>
              <a:rPr lang="vi-VN" sz="1800" dirty="0">
                <a:solidFill>
                  <a:srgbClr val="8C007F"/>
                </a:solidFill>
                <a:effectLst/>
                <a:latin typeface="SabonMTPro"/>
              </a:rPr>
              <a:t>Phù hợp với chiến lược kỹ thuật số (0–10). Tương tự như vậy đối với chiến lược kỹ thuật số.</a:t>
            </a:r>
          </a:p>
          <a:p>
            <a:pPr fontAlgn="auto">
              <a:buFont typeface="Arial" panose="020B0604020202020204" pitchFamily="34" charset="0"/>
              <a:buNone/>
            </a:pPr>
            <a:r>
              <a:rPr lang="vi-VN" sz="1800" dirty="0">
                <a:solidFill>
                  <a:srgbClr val="8C007F"/>
                </a:solidFill>
                <a:effectLst/>
                <a:latin typeface="SabonMTPro"/>
              </a:rPr>
              <a:t>Phù hợp với giá trị thương hiệu (0–10). Và vì giá trị thương hiệu.</a:t>
            </a:r>
            <a:endParaRPr lang="en-US" sz="1800" dirty="0">
              <a:solidFill>
                <a:srgbClr val="8C007F"/>
              </a:solidFill>
              <a:effectLst/>
              <a:latin typeface="SabonMTPro"/>
            </a:endParaRPr>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35</a:t>
            </a:fld>
            <a:endParaRPr lang="en-GB"/>
          </a:p>
        </p:txBody>
      </p:sp>
    </p:spTree>
    <p:extLst>
      <p:ext uri="{BB962C8B-B14F-4D97-AF65-F5344CB8AC3E}">
        <p14:creationId xmlns:p14="http://schemas.microsoft.com/office/powerpoint/2010/main" val="62609998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62500" lnSpcReduction="20000"/>
          </a:bodyPr>
          <a:lstStyle/>
          <a:p>
            <a:r>
              <a:rPr lang="en-US" sz="1800" dirty="0">
                <a:effectLst/>
                <a:latin typeface="SabonMTPro"/>
              </a:rPr>
              <a:t>Earlier in the chapter, in the section on objective setting, we reviewed different frameworks for identifying objectives and metrics to assess whether they are achieved. We consider the online lifecycle management grid at this point since Table 4.8 acts as a good summary that integrates objectives, strategies and tactics across the RACE lifecycle management frame- work. It can be used to select the most relevant performance metrics to track digital market- </a:t>
            </a:r>
            <a:r>
              <a:rPr lang="en-US" sz="1800" dirty="0" err="1">
                <a:effectLst/>
                <a:latin typeface="SabonMTPro"/>
              </a:rPr>
              <a:t>ing</a:t>
            </a:r>
            <a:r>
              <a:rPr lang="en-US" sz="1800" dirty="0">
                <a:effectLst/>
                <a:latin typeface="SabonMTPro"/>
              </a:rPr>
              <a:t> contribution and performance on a digital marketing dashboard. It forms a summary of how to track the effectiveness of digital marketing strategies and tactics. </a:t>
            </a:r>
            <a:endParaRPr lang="en-US" dirty="0"/>
          </a:p>
          <a:p>
            <a:r>
              <a:rPr lang="en-US" sz="1800" dirty="0">
                <a:effectLst/>
                <a:latin typeface="SabonMTPro"/>
              </a:rPr>
              <a:t>The columns isolate the key performance areas of site visitor acquisition, conversion to opportunity, conversion to sale and retention across RACE. The rows isolate more detailed metrics such as the tracking metrics and performance drivers from higher-level metrics such as the customer-centric key performance indicators (KPIs) and business-value KPIs. </a:t>
            </a:r>
            <a:endParaRPr lang="en-US" dirty="0"/>
          </a:p>
          <a:p>
            <a:r>
              <a:rPr lang="en-US" sz="1800" dirty="0">
                <a:effectLst/>
                <a:latin typeface="SabonMTPro"/>
              </a:rPr>
              <a:t>In the bottom two rows of the table we have added typical strategies and tactics used to achieve objectives, which </a:t>
            </a:r>
            <a:r>
              <a:rPr lang="en-US" sz="1800" dirty="0" err="1">
                <a:effectLst/>
                <a:latin typeface="SabonMTPro"/>
              </a:rPr>
              <a:t>summarise</a:t>
            </a:r>
            <a:r>
              <a:rPr lang="en-US" sz="1800" dirty="0">
                <a:effectLst/>
                <a:latin typeface="SabonMTPro"/>
              </a:rPr>
              <a:t> the relationship between common digital objectives and techniques to achieve these objectives: </a:t>
            </a:r>
            <a:endParaRPr lang="en-US" dirty="0"/>
          </a:p>
          <a:p>
            <a:endParaRPr lang="en-VN"/>
          </a:p>
          <a:p>
            <a:r>
              <a:rPr lang="vi-VN" dirty="0"/>
              <a:t>Ở đầu chương, trong phần thiết lập mục tiêu, chúng ta đã xem xét các khuôn khổ khác nhau để xác định mục tiêu và thước đo nhằm đánh giá xem liệu chúng có đạt được hay không. Chúng tôi xem xét lưới quản lý vòng đời trực tuyến tại thời điểm này vì Bảng 4.8 đóng vai trò như một bản tóm tắt tốt tích hợp các mục tiêu, chiến lược và chiến thuật trong khuôn khổ quản lý vòng đời RACE. Nó có thể được sử dụng để chọn các số liệu hiệu suất phù hợp nhất nhằm theo dõi sự đóng góp và hiệu suất marketing kỹ thuật số trên bảng điều khiển marketing kỹ thuật số. Nó tạo thành một bản tóm tắt về cách theo dõi hiệu quả của các chiến lược và chiến thuật marketing kỹ thuật số.</a:t>
            </a:r>
          </a:p>
          <a:p>
            <a:r>
              <a:rPr lang="vi-VN" dirty="0"/>
              <a:t>Các cột tách biệt các lĩnh vực hoạt động chính của việc thu hút khách truy cập trang web, chuyển đổi thành cơ hội, chuyển đổi thành bán hàng và giữ chân trên RACE. Các hàng tách biệt các số liệu chi tiết hơn như số liệu theo dõi và trình điều khiển hiệu suất khỏi các số liệu cấp cao hơn như chỉ số hiệu suất chính (KPI) lấy khách hàng làm trung tâm và KPI giá trị doanh nghiệp.</a:t>
            </a:r>
          </a:p>
          <a:p>
            <a:r>
              <a:rPr lang="vi-VN" dirty="0"/>
              <a:t>Ở hai hàng dưới cùng của bảng, chúng tôi đã thêm các chiến lược và chiến thuật điển hình được sử dụng để đạt được mục tiêu, trong đó tóm tắt mối quan hệ giữa các mục tiêu và kỹ thuật kỹ thuật số phổ biến để đạt được các mục tiêu này:</a:t>
            </a:r>
          </a:p>
          <a:p>
            <a:endParaRPr lang="vi-VN" dirty="0"/>
          </a:p>
          <a:p>
            <a:r>
              <a:rPr lang="en-US" dirty="0"/>
              <a:t>Online value proposition strategy </a:t>
            </a:r>
          </a:p>
          <a:p>
            <a:r>
              <a:rPr lang="en-US" dirty="0"/>
              <a:t>Online targeted reach strategy </a:t>
            </a:r>
          </a:p>
          <a:p>
            <a:r>
              <a:rPr lang="en-US" dirty="0"/>
              <a:t>Offline targeted reach strategy</a:t>
            </a:r>
          </a:p>
          <a:p>
            <a:r>
              <a:rPr lang="en-US" dirty="0"/>
              <a:t>Online sales efficiency strategy</a:t>
            </a:r>
          </a:p>
          <a:p>
            <a:r>
              <a:rPr lang="en-US" dirty="0"/>
              <a:t>Offline sales impact strategy</a:t>
            </a:r>
            <a:endParaRPr lang="en-VN"/>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36</a:t>
            </a:fld>
            <a:endParaRPr lang="en-GB"/>
          </a:p>
        </p:txBody>
      </p:sp>
    </p:spTree>
    <p:extLst>
      <p:ext uri="{BB962C8B-B14F-4D97-AF65-F5344CB8AC3E}">
        <p14:creationId xmlns:p14="http://schemas.microsoft.com/office/powerpoint/2010/main" val="66197339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0C9930-0A10-4D51-BF8B-58A66CF9DE84}" type="slidenum">
              <a:rPr lang="en-GB" smtClean="0"/>
              <a:t>37</a:t>
            </a:fld>
            <a:endParaRPr lang="en-GB"/>
          </a:p>
        </p:txBody>
      </p:sp>
    </p:spTree>
    <p:extLst>
      <p:ext uri="{BB962C8B-B14F-4D97-AF65-F5344CB8AC3E}">
        <p14:creationId xmlns:p14="http://schemas.microsoft.com/office/powerpoint/2010/main" val="21288164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0C9930-0A10-4D51-BF8B-58A66CF9DE84}" type="slidenum">
              <a:rPr lang="en-GB" smtClean="0"/>
              <a:t>5</a:t>
            </a:fld>
            <a:endParaRPr lang="en-GB"/>
          </a:p>
        </p:txBody>
      </p:sp>
    </p:spTree>
    <p:extLst>
      <p:ext uri="{BB962C8B-B14F-4D97-AF65-F5344CB8AC3E}">
        <p14:creationId xmlns:p14="http://schemas.microsoft.com/office/powerpoint/2010/main" val="18965992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latin typeface="Arial" panose="020B0604020202020204" pitchFamily="34" charset="0"/>
                <a:cs typeface="Arial" panose="020B0604020202020204" pitchFamily="34" charset="0"/>
              </a:rPr>
              <a:t>Figure 4.1 Internal and External influences on digital marketing strategy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SabonMTPro"/>
              </a:rPr>
              <a:t>The internal influences include top-level business objectives, which influence marketing strategy and </a:t>
            </a:r>
            <a:r>
              <a:rPr lang="en-US" sz="1800" err="1">
                <a:effectLst/>
                <a:latin typeface="SabonMTPro"/>
              </a:rPr>
              <a:t>ulti</a:t>
            </a:r>
            <a:r>
              <a:rPr lang="en-US" sz="1800">
                <a:effectLst/>
                <a:latin typeface="SabonMTPro"/>
              </a:rPr>
              <a:t>- </a:t>
            </a:r>
            <a:r>
              <a:rPr lang="en-US" sz="1800" err="1">
                <a:effectLst/>
                <a:latin typeface="SabonMTPro"/>
              </a:rPr>
              <a:t>mately</a:t>
            </a:r>
            <a:r>
              <a:rPr lang="en-US" sz="1800">
                <a:effectLst/>
                <a:latin typeface="SabonMTPro"/>
              </a:rPr>
              <a:t> provide direction for the digital marketing strategy. Key external influences include the market structure and demand, competitor strategies, and opportunities and threats, in particular those enabled by new digital technologies (e.g. mobile marketing and social media, virtual reality, artificial intelligence) and marketing tactics (e.g. use of search, </a:t>
            </a:r>
            <a:r>
              <a:rPr lang="en-US" sz="1800" err="1">
                <a:effectLst/>
                <a:latin typeface="SabonMTPro"/>
              </a:rPr>
              <a:t>adver</a:t>
            </a:r>
            <a:r>
              <a:rPr lang="en-US" sz="1800">
                <a:effectLst/>
                <a:latin typeface="SabonMTPro"/>
              </a:rPr>
              <a:t>- </a:t>
            </a:r>
            <a:r>
              <a:rPr lang="en-US" sz="1800" err="1">
                <a:effectLst/>
                <a:latin typeface="SabonMTPro"/>
              </a:rPr>
              <a:t>tising</a:t>
            </a:r>
            <a:r>
              <a:rPr lang="en-US" sz="1800">
                <a:effectLst/>
                <a:latin typeface="SabonMTPro"/>
              </a:rPr>
              <a:t>, </a:t>
            </a:r>
            <a:r>
              <a:rPr lang="en-US" sz="1800" err="1">
                <a:effectLst/>
                <a:latin typeface="SabonMTPro"/>
              </a:rPr>
              <a:t>personalisation</a:t>
            </a:r>
            <a:r>
              <a:rPr lang="en-US" sz="1800">
                <a:effectLst/>
                <a:latin typeface="SabonMTPro"/>
              </a:rPr>
              <a:t> and messaging). Methods for </a:t>
            </a:r>
            <a:r>
              <a:rPr lang="en-US" sz="1800" err="1">
                <a:effectLst/>
                <a:latin typeface="SabonMTPro"/>
              </a:rPr>
              <a:t>analysing</a:t>
            </a:r>
            <a:r>
              <a:rPr lang="en-US" sz="1800">
                <a:effectLst/>
                <a:latin typeface="SabonMTPro"/>
              </a:rPr>
              <a:t> the external environment to anticipate external opportunities and threats and competitors’ actions have been introduced in Chapters 2 and 3.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a:effectLst/>
              <a:latin typeface="SabonMT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a:solidFill>
                  <a:srgbClr val="FFFFFF"/>
                </a:solidFill>
                <a:effectLst/>
                <a:latin typeface="HelveticaNeueLTW1G"/>
              </a:rPr>
              <a:t>Essential digital skills </a:t>
            </a:r>
            <a:r>
              <a:rPr lang="en-US" sz="1800" b="1">
                <a:effectLst/>
                <a:latin typeface="HelveticaNeueLTW1G"/>
              </a:rPr>
              <a:t>Digital strategy development </a:t>
            </a:r>
            <a:endParaRPr lang="en-US" sz="2800" b="1"/>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a:effectLst/>
              <a:latin typeface="SabonMTPro"/>
            </a:endParaRPr>
          </a:p>
          <a:p>
            <a:r>
              <a:rPr lang="en-US" sz="900">
                <a:effectLst/>
                <a:latin typeface="HelveticaNeueLTW1G"/>
              </a:rPr>
              <a:t>Of all the topics in this text, strategy is the most difficult in which to develop your skills without direct experience of different sectors. But, by comparing examples of strategy development by online businesses and multichannel businesses of different sizes in different sectors, you will be able to generate ideas for digital disruption that other </a:t>
            </a:r>
            <a:r>
              <a:rPr lang="en-US" sz="900" err="1">
                <a:effectLst/>
                <a:latin typeface="HelveticaNeueLTW1G"/>
              </a:rPr>
              <a:t>organisations</a:t>
            </a:r>
            <a:r>
              <a:rPr lang="en-US" sz="900">
                <a:effectLst/>
                <a:latin typeface="HelveticaNeueLTW1G"/>
              </a:rPr>
              <a:t> have used that could apply in your sector. </a:t>
            </a:r>
            <a:endParaRPr lang="en-US"/>
          </a:p>
          <a:p>
            <a:r>
              <a:rPr lang="en-US" sz="900">
                <a:effectLst/>
                <a:latin typeface="HelveticaNeueLTW1G"/>
              </a:rPr>
              <a:t>We recommend you develop these skills: </a:t>
            </a:r>
            <a:endParaRPr lang="en-US"/>
          </a:p>
          <a:p>
            <a:pPr>
              <a:buFont typeface="Arial" panose="020B0604020202020204" pitchFamily="34" charset="0"/>
              <a:buChar char="•"/>
            </a:pPr>
            <a:r>
              <a:rPr lang="en-US" sz="900">
                <a:solidFill>
                  <a:srgbClr val="3A2DE5"/>
                </a:solidFill>
                <a:effectLst/>
                <a:latin typeface="HelveticaNeueLTW1G"/>
              </a:rPr>
              <a:t>understanding digital revenue and business model trends (which we first introduced in Chapter 2); refer to </a:t>
            </a:r>
            <a:r>
              <a:rPr lang="en-US" sz="900" err="1">
                <a:solidFill>
                  <a:srgbClr val="3A2DE5"/>
                </a:solidFill>
                <a:effectLst/>
                <a:latin typeface="HelveticaNeueLTW1G"/>
              </a:rPr>
              <a:t>forrester.com</a:t>
            </a:r>
            <a:r>
              <a:rPr lang="en-US" sz="900">
                <a:solidFill>
                  <a:srgbClr val="3A2DE5"/>
                </a:solidFill>
                <a:effectLst/>
                <a:latin typeface="HelveticaNeueLTW1G"/>
              </a:rPr>
              <a:t>, </a:t>
            </a:r>
            <a:r>
              <a:rPr lang="en-US" sz="900" err="1">
                <a:solidFill>
                  <a:srgbClr val="3A2DE5"/>
                </a:solidFill>
                <a:effectLst/>
                <a:latin typeface="HelveticaNeueLTW1G"/>
              </a:rPr>
              <a:t>gartner.com</a:t>
            </a:r>
            <a:r>
              <a:rPr lang="en-US" sz="900">
                <a:solidFill>
                  <a:srgbClr val="3A2DE5"/>
                </a:solidFill>
                <a:effectLst/>
                <a:latin typeface="HelveticaNeueLTW1G"/>
              </a:rPr>
              <a:t>, </a:t>
            </a:r>
            <a:r>
              <a:rPr lang="en-US" sz="900" err="1">
                <a:solidFill>
                  <a:srgbClr val="3A2DE5"/>
                </a:solidFill>
                <a:effectLst/>
                <a:latin typeface="HelveticaNeueLTW1G"/>
              </a:rPr>
              <a:t>mckinsey.com</a:t>
            </a:r>
            <a:r>
              <a:rPr lang="en-US" sz="900">
                <a:solidFill>
                  <a:srgbClr val="3A2DE5"/>
                </a:solidFill>
                <a:effectLst/>
                <a:latin typeface="HelveticaNeueLTW1G"/>
              </a:rPr>
              <a:t> for recommendations in different industries; </a:t>
            </a:r>
          </a:p>
          <a:p>
            <a:pPr>
              <a:buFont typeface="Arial" panose="020B0604020202020204" pitchFamily="34" charset="0"/>
              <a:buChar char="•"/>
            </a:pPr>
            <a:r>
              <a:rPr lang="en-US" sz="900">
                <a:solidFill>
                  <a:srgbClr val="3A2DE5"/>
                </a:solidFill>
                <a:effectLst/>
                <a:latin typeface="HelveticaNeueLTW1G"/>
              </a:rPr>
              <a:t>understanding how to assess audience demand for services in a sector and the potential for a business to attract new customers at an acceptable cost-per-acquisition. </a:t>
            </a:r>
          </a:p>
          <a:p>
            <a:pPr>
              <a:buFont typeface="Arial" panose="020B0604020202020204" pitchFamily="34" charset="0"/>
              <a:buChar char="•"/>
            </a:pPr>
            <a:r>
              <a:rPr lang="en-US" sz="900">
                <a:solidFill>
                  <a:srgbClr val="3A2DE5"/>
                </a:solidFill>
                <a:effectLst/>
                <a:latin typeface="HelveticaNeueLTW1G"/>
              </a:rPr>
              <a:t>Practical ideas to boost employability by showcasing your interests and experience include: </a:t>
            </a:r>
          </a:p>
          <a:p>
            <a:pPr marL="742950" lvl="1" indent="-285750">
              <a:buFont typeface="Arial" panose="020B0604020202020204" pitchFamily="34" charset="0"/>
              <a:buChar char="•"/>
            </a:pPr>
            <a:r>
              <a:rPr lang="en-US" sz="900">
                <a:solidFill>
                  <a:srgbClr val="3A2DE5"/>
                </a:solidFill>
                <a:effectLst/>
                <a:latin typeface="HelveticaNeueLTW1G"/>
              </a:rPr>
              <a:t>using the Business Model Canvas framework, (</a:t>
            </a:r>
            <a:r>
              <a:rPr lang="en-US" sz="900" err="1">
                <a:solidFill>
                  <a:srgbClr val="3A2DE5"/>
                </a:solidFill>
                <a:effectLst/>
                <a:latin typeface="HelveticaNeueLTW1G"/>
              </a:rPr>
              <a:t>www.strategyzer.com</a:t>
            </a:r>
            <a:r>
              <a:rPr lang="en-US" sz="900">
                <a:solidFill>
                  <a:srgbClr val="3A2DE5"/>
                </a:solidFill>
                <a:effectLst/>
                <a:latin typeface="HelveticaNeueLTW1G"/>
              </a:rPr>
              <a:t>) to </a:t>
            </a:r>
            <a:r>
              <a:rPr lang="en-US" sz="900" err="1">
                <a:solidFill>
                  <a:srgbClr val="3A2DE5"/>
                </a:solidFill>
                <a:effectLst/>
                <a:latin typeface="HelveticaNeueLTW1G"/>
              </a:rPr>
              <a:t>summarise</a:t>
            </a:r>
            <a:r>
              <a:rPr lang="en-US" sz="900">
                <a:solidFill>
                  <a:srgbClr val="3A2DE5"/>
                </a:solidFill>
                <a:effectLst/>
                <a:latin typeface="HelveticaNeueLTW1G"/>
              </a:rPr>
              <a:t> business models for the examples in this chapter or companies you are familiar with from your work experience; </a:t>
            </a:r>
          </a:p>
          <a:p>
            <a:pPr marL="742950" lvl="1" indent="-285750">
              <a:buFont typeface="Arial" panose="020B0604020202020204" pitchFamily="34" charset="0"/>
              <a:buChar char="•"/>
            </a:pPr>
            <a:r>
              <a:rPr lang="en-US" sz="900">
                <a:solidFill>
                  <a:srgbClr val="3A2DE5"/>
                </a:solidFill>
                <a:effectLst/>
                <a:latin typeface="HelveticaNeueLTW1G"/>
              </a:rPr>
              <a:t>using the tools for assessing consumer demand for digital services, introduced in Table 2.1 – for example, using the Google Ads Keyword Planner to assess the cost and volume of attracting visits through paid search or Facebook IQ for increasing awareness using Facebook advertising; </a:t>
            </a:r>
          </a:p>
          <a:p>
            <a:pPr marL="742950" lvl="1" indent="-285750">
              <a:buFont typeface="Arial" panose="020B0604020202020204" pitchFamily="34" charset="0"/>
              <a:buChar char="•"/>
            </a:pPr>
            <a:r>
              <a:rPr lang="en-US" sz="900">
                <a:solidFill>
                  <a:srgbClr val="3A2DE5"/>
                </a:solidFill>
                <a:effectLst/>
                <a:latin typeface="HelveticaNeueLTW1G"/>
              </a:rPr>
              <a:t>understanding the VQVC objectives explained in this chapter by accessing the Google Analytics demo account for their retail store (you can find it via Google). </a:t>
            </a:r>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6</a:t>
            </a:fld>
            <a:endParaRPr lang="en-GB"/>
          </a:p>
        </p:txBody>
      </p:sp>
    </p:spTree>
    <p:extLst>
      <p:ext uri="{BB962C8B-B14F-4D97-AF65-F5344CB8AC3E}">
        <p14:creationId xmlns:p14="http://schemas.microsoft.com/office/powerpoint/2010/main" val="2651592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a:solidFill>
                  <a:srgbClr val="007FFF"/>
                </a:solidFill>
                <a:effectLst/>
                <a:latin typeface="HelveticaNeueLTW1G"/>
              </a:rPr>
              <a:t>Multichannel marketing strategy</a:t>
            </a:r>
            <a:br>
              <a:rPr lang="en-US" sz="1200" b="1">
                <a:solidFill>
                  <a:srgbClr val="007FFF"/>
                </a:solidFill>
                <a:effectLst/>
                <a:latin typeface="HelveticaNeueLTW1G"/>
              </a:rPr>
            </a:br>
            <a:r>
              <a:rPr lang="en-US" sz="1200">
                <a:effectLst/>
                <a:latin typeface="HelveticaNeueLTW1G"/>
              </a:rPr>
              <a:t>Defines how different marketing channels should integrate and support each other in terms of their proposition development and communications based on their relative merits for the customer and the company. </a:t>
            </a:r>
            <a:endParaRPr lang="en-US"/>
          </a:p>
          <a:p>
            <a:r>
              <a:rPr lang="en-US" sz="1200" b="1">
                <a:solidFill>
                  <a:srgbClr val="007FFF"/>
                </a:solidFill>
                <a:effectLst/>
                <a:latin typeface="HelveticaNeueLTW1G"/>
              </a:rPr>
              <a:t>Omnichannel marketing </a:t>
            </a:r>
            <a:endParaRPr lang="en-US"/>
          </a:p>
          <a:p>
            <a:r>
              <a:rPr lang="en-US" sz="1200">
                <a:effectLst/>
                <a:latin typeface="HelveticaNeueLTW1G"/>
              </a:rPr>
              <a:t>Planning and </a:t>
            </a:r>
            <a:r>
              <a:rPr lang="en-US" sz="1200" err="1">
                <a:effectLst/>
                <a:latin typeface="HelveticaNeueLTW1G"/>
              </a:rPr>
              <a:t>optimising</a:t>
            </a:r>
            <a:r>
              <a:rPr lang="en-US" sz="1200">
                <a:effectLst/>
                <a:latin typeface="HelveticaNeueLTW1G"/>
              </a:rPr>
              <a:t> always-on and campaign- focused marketing communications tools integrated across different customer lifecycle touchpoints to </a:t>
            </a:r>
            <a:r>
              <a:rPr lang="en-US" sz="1200" err="1">
                <a:effectLst/>
                <a:latin typeface="HelveticaNeueLTW1G"/>
              </a:rPr>
              <a:t>maximise</a:t>
            </a:r>
            <a:r>
              <a:rPr lang="en-US" sz="1200">
                <a:effectLst/>
                <a:latin typeface="HelveticaNeueLTW1G"/>
              </a:rPr>
              <a:t> leads and sales, and delivering a seamless, integrated customer experience to encourage customer loyalty. </a:t>
            </a:r>
          </a:p>
          <a:p>
            <a:r>
              <a:rPr lang="en-US" sz="1200" b="1">
                <a:solidFill>
                  <a:srgbClr val="007FFF"/>
                </a:solidFill>
                <a:effectLst/>
                <a:latin typeface="HelveticaNeueLTW1G"/>
              </a:rPr>
              <a:t>Customer touchpoints </a:t>
            </a:r>
            <a:endParaRPr lang="en-US"/>
          </a:p>
          <a:p>
            <a:r>
              <a:rPr lang="en-US" sz="1200">
                <a:effectLst/>
                <a:latin typeface="HelveticaNeueLTW1G"/>
              </a:rPr>
              <a:t>Communications channels through which companies interact directly with prospects and customers. Traditional touchpoints include face to face (in-store or with sales representatives), phone and mail. Digital touchpoints include web services, email and mobile phones. </a:t>
            </a:r>
            <a:endParaRPr lang="en-US"/>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7</a:t>
            </a:fld>
            <a:endParaRPr lang="en-GB"/>
          </a:p>
        </p:txBody>
      </p:sp>
    </p:spTree>
    <p:extLst>
      <p:ext uri="{BB962C8B-B14F-4D97-AF65-F5344CB8AC3E}">
        <p14:creationId xmlns:p14="http://schemas.microsoft.com/office/powerpoint/2010/main" val="34207751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a:solidFill>
                  <a:srgbClr val="007FFF"/>
                </a:solidFill>
                <a:effectLst/>
                <a:latin typeface="HelveticaNeueLTW1G"/>
              </a:rPr>
              <a:t>Which digital marketing activities should have focus?</a:t>
            </a:r>
          </a:p>
          <a:p>
            <a:endParaRPr lang="en-US" sz="1200" b="1">
              <a:solidFill>
                <a:srgbClr val="007FFF"/>
              </a:solidFill>
              <a:effectLst/>
              <a:latin typeface="HelveticaNeueLTW1G"/>
            </a:endParaRPr>
          </a:p>
          <a:p>
            <a:pPr fontAlgn="auto"/>
            <a:r>
              <a:rPr lang="en-US" sz="1200">
                <a:solidFill>
                  <a:srgbClr val="8C007F"/>
                </a:solidFill>
                <a:effectLst/>
                <a:latin typeface="SabonMTPro"/>
              </a:rPr>
              <a:t>- using marketing automation and AI tools for customer relationship development (C6): includes email, mobile and web-based personalization</a:t>
            </a:r>
            <a:r>
              <a:rPr lang="en-US" sz="1200">
                <a:solidFill>
                  <a:srgbClr val="8C007F"/>
                </a:solidFill>
                <a:latin typeface="SabonMTPro"/>
              </a:rPr>
              <a:t> </a:t>
            </a:r>
            <a:r>
              <a:rPr lang="en-US" sz="1200">
                <a:solidFill>
                  <a:srgbClr val="8C007F"/>
                </a:solidFill>
                <a:effectLst/>
                <a:latin typeface="SabonMTPro"/>
              </a:rPr>
              <a:t>based on predictive analytics from CRM databases;</a:t>
            </a:r>
          </a:p>
          <a:p>
            <a:pPr fontAlgn="auto"/>
            <a:r>
              <a:rPr lang="en-US" sz="1200">
                <a:solidFill>
                  <a:srgbClr val="8C007F"/>
                </a:solidFill>
                <a:latin typeface="SabonMTPro"/>
              </a:rPr>
              <a:t>- </a:t>
            </a:r>
            <a:r>
              <a:rPr lang="en-US" sz="1200">
                <a:solidFill>
                  <a:srgbClr val="8C007F"/>
                </a:solidFill>
                <a:effectLst/>
                <a:latin typeface="SabonMTPro"/>
              </a:rPr>
              <a:t>developing the overall customer experience across multiple channels - customer experience management (C7): using structured experiments such as AB testing, and innovation such as </a:t>
            </a:r>
            <a:r>
              <a:rPr lang="en-US" sz="1200">
                <a:solidFill>
                  <a:srgbClr val="8C007F"/>
                </a:solidFill>
                <a:latin typeface="SabonMTPro"/>
              </a:rPr>
              <a:t>AR</a:t>
            </a:r>
            <a:r>
              <a:rPr lang="en-US" sz="1200">
                <a:solidFill>
                  <a:srgbClr val="8C007F"/>
                </a:solidFill>
                <a:effectLst/>
                <a:latin typeface="SabonMTPro"/>
              </a:rPr>
              <a:t>, VR</a:t>
            </a:r>
            <a:br>
              <a:rPr lang="en-US" sz="1200">
                <a:solidFill>
                  <a:srgbClr val="8C007F"/>
                </a:solidFill>
                <a:effectLst/>
                <a:latin typeface="SabonMTPro"/>
              </a:rPr>
            </a:br>
            <a:r>
              <a:rPr lang="en-US" sz="1200">
                <a:solidFill>
                  <a:srgbClr val="8C007F"/>
                </a:solidFill>
                <a:effectLst/>
                <a:latin typeface="SabonMTPro"/>
              </a:rPr>
              <a:t>- </a:t>
            </a:r>
            <a:r>
              <a:rPr lang="en-US" sz="1200" err="1">
                <a:solidFill>
                  <a:srgbClr val="8C007F"/>
                </a:solidFill>
                <a:effectLst/>
                <a:latin typeface="SabonMTPro"/>
              </a:rPr>
              <a:t>maximising</a:t>
            </a:r>
            <a:r>
              <a:rPr lang="en-US" sz="1200">
                <a:solidFill>
                  <a:srgbClr val="8C007F"/>
                </a:solidFill>
                <a:effectLst/>
                <a:latin typeface="SabonMTPro"/>
              </a:rPr>
              <a:t> the results from integrating content-led always-on and campaign-based digital communications such as search marketing, social media, digital PR and advertising (C8 and 9);</a:t>
            </a:r>
            <a:br>
              <a:rPr lang="en-US" sz="1200">
                <a:solidFill>
                  <a:srgbClr val="8C007F"/>
                </a:solidFill>
                <a:effectLst/>
                <a:latin typeface="SabonMTPro"/>
              </a:rPr>
            </a:br>
            <a:r>
              <a:rPr lang="en-US" sz="1200">
                <a:solidFill>
                  <a:srgbClr val="8C007F"/>
                </a:solidFill>
                <a:effectLst/>
                <a:latin typeface="SabonMTPro"/>
              </a:rPr>
              <a:t>- harnessing social media marketing, both through use on its own site through user- generated content and through paid ads within the main social networks such as Facebook, Instagram, LinkedIn and Twitter (C9). </a:t>
            </a:r>
            <a:r>
              <a:rPr lang="en-US" sz="1200" b="1">
                <a:solidFill>
                  <a:srgbClr val="007FFF"/>
                </a:solidFill>
                <a:effectLst/>
                <a:latin typeface="HelveticaNeueLTW1G"/>
              </a:rPr>
              <a:t> </a:t>
            </a:r>
            <a:endParaRPr lang="en-US" sz="1200"/>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8</a:t>
            </a:fld>
            <a:endParaRPr lang="en-GB"/>
          </a:p>
        </p:txBody>
      </p:sp>
    </p:spTree>
    <p:extLst>
      <p:ext uri="{BB962C8B-B14F-4D97-AF65-F5344CB8AC3E}">
        <p14:creationId xmlns:p14="http://schemas.microsoft.com/office/powerpoint/2010/main" val="5504641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9</a:t>
            </a:fld>
            <a:endParaRPr lang="en-GB"/>
          </a:p>
        </p:txBody>
      </p:sp>
    </p:spTree>
    <p:extLst>
      <p:ext uri="{BB962C8B-B14F-4D97-AF65-F5344CB8AC3E}">
        <p14:creationId xmlns:p14="http://schemas.microsoft.com/office/powerpoint/2010/main" val="5513152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10</a:t>
            </a:fld>
            <a:endParaRPr lang="en-GB"/>
          </a:p>
        </p:txBody>
      </p:sp>
    </p:spTree>
    <p:extLst>
      <p:ext uri="{BB962C8B-B14F-4D97-AF65-F5344CB8AC3E}">
        <p14:creationId xmlns:p14="http://schemas.microsoft.com/office/powerpoint/2010/main" val="36374642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Master" Target="../slideMasters/slideMaster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6AD02-572D-C334-076E-B50C26DC3FD6}"/>
              </a:ext>
            </a:extLst>
          </p:cNvPr>
          <p:cNvSpPr>
            <a:spLocks noGrp="1"/>
          </p:cNvSpPr>
          <p:nvPr>
            <p:ph type="title"/>
          </p:nvPr>
        </p:nvSpPr>
        <p:spPr/>
        <p:txBody>
          <a:bodyPr>
            <a:normAutofit/>
          </a:bodyPr>
          <a:lstStyle>
            <a:lvl1pPr>
              <a:defRPr sz="4000">
                <a:latin typeface="Source Sans Pro" panose="020B0503030403020204" pitchFamily="34" charset="0"/>
                <a:ea typeface="Source Sans Pro" panose="020B0503030403020204" pitchFamily="34" charset="0"/>
              </a:defRPr>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2382174-A17C-8245-6851-A736E8E0A6DD}"/>
              </a:ext>
            </a:extLst>
          </p:cNvPr>
          <p:cNvSpPr>
            <a:spLocks noGrp="1"/>
          </p:cNvSpPr>
          <p:nvPr>
            <p:ph idx="1"/>
          </p:nvPr>
        </p:nvSpPr>
        <p:spPr>
          <a:xfrm>
            <a:off x="1341757" y="1584962"/>
            <a:ext cx="10515599" cy="4933705"/>
          </a:xfrm>
        </p:spPr>
        <p:txBody>
          <a:bodyPr>
            <a:normAutofit/>
          </a:bodyPr>
          <a:lstStyle>
            <a:lvl1pPr marL="135000" indent="-342900">
              <a:lnSpc>
                <a:spcPct val="120000"/>
              </a:lnSpc>
              <a:spcBef>
                <a:spcPts val="450"/>
              </a:spcBef>
              <a:spcAft>
                <a:spcPts val="450"/>
              </a:spcAft>
              <a:buSzPct val="70000"/>
              <a:buFont typeface="Wingdings" pitchFamily="2" charset="2"/>
              <a:buChar char="v"/>
              <a:defRPr sz="2400" b="0" i="0">
                <a:latin typeface="Source Sans Pro" panose="020B0503030403020204" pitchFamily="34" charset="0"/>
                <a:ea typeface="Source Sans Pro" panose="020B0503030403020204" pitchFamily="34" charset="0"/>
                <a:cs typeface="Arial" panose="020B0604020202020204" pitchFamily="34" charset="0"/>
              </a:defRPr>
            </a:lvl1pPr>
            <a:lvl2pPr marL="514350" indent="-279450">
              <a:lnSpc>
                <a:spcPct val="125000"/>
              </a:lnSpc>
              <a:spcBef>
                <a:spcPts val="450"/>
              </a:spcBef>
              <a:spcAft>
                <a:spcPts val="450"/>
              </a:spcAft>
              <a:buSzPct val="82000"/>
              <a:buFont typeface="Wingdings" pitchFamily="2" charset="2"/>
              <a:buChar char="Ø"/>
              <a:defRPr sz="2000" b="0" i="0">
                <a:latin typeface="Source Sans Pro" panose="020B0503030403020204" pitchFamily="34" charset="0"/>
                <a:ea typeface="Source Sans Pro" panose="020B0503030403020204" pitchFamily="34" charset="0"/>
                <a:cs typeface="Arial" panose="020B0604020202020204" pitchFamily="34" charset="0"/>
              </a:defRPr>
            </a:lvl2pPr>
            <a:lvl3pPr marL="857250" indent="-171450">
              <a:lnSpc>
                <a:spcPct val="125000"/>
              </a:lnSpc>
              <a:spcBef>
                <a:spcPts val="450"/>
              </a:spcBef>
              <a:spcAft>
                <a:spcPts val="450"/>
              </a:spcAft>
              <a:buFont typeface="Wingdings" pitchFamily="2" charset="2"/>
              <a:buChar char="§"/>
              <a:defRPr sz="2000" b="0" i="0">
                <a:latin typeface="Source Sans Pro" panose="020B0503030403020204" pitchFamily="34" charset="0"/>
                <a:ea typeface="Source Sans Pro" panose="020B0503030403020204" pitchFamily="34" charset="0"/>
                <a:cs typeface="Arial" panose="020B0604020202020204" pitchFamily="34" charset="0"/>
              </a:defRPr>
            </a:lvl3pPr>
            <a:lvl4pPr>
              <a:lnSpc>
                <a:spcPct val="125000"/>
              </a:lnSpc>
              <a:spcBef>
                <a:spcPts val="450"/>
              </a:spcBef>
              <a:spcAft>
                <a:spcPts val="450"/>
              </a:spcAft>
              <a:defRPr sz="1600" b="0" i="0">
                <a:latin typeface="Source Sans Pro" panose="020B0503030403020204" pitchFamily="34" charset="0"/>
                <a:ea typeface="Source Sans Pro" panose="020B0503030403020204" pitchFamily="34" charset="0"/>
                <a:cs typeface="Arial" panose="020B0604020202020204" pitchFamily="34" charset="0"/>
              </a:defRPr>
            </a:lvl4pPr>
            <a:lvl5pPr marL="1543050" indent="-171450">
              <a:lnSpc>
                <a:spcPct val="125000"/>
              </a:lnSpc>
              <a:spcBef>
                <a:spcPts val="450"/>
              </a:spcBef>
              <a:spcAft>
                <a:spcPts val="450"/>
              </a:spcAft>
              <a:buFont typeface="Wingdings" pitchFamily="2" charset="2"/>
              <a:buChar char="ü"/>
              <a:defRPr sz="1600" b="0" i="0">
                <a:latin typeface="Source Sans Pro" panose="020B0503030403020204" pitchFamily="34" charset="0"/>
                <a:ea typeface="Source Sans Pro" panose="020B0503030403020204" pitchFamily="34" charset="0"/>
                <a:cs typeface="Arial" panose="020B06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a:extLst>
              <a:ext uri="{FF2B5EF4-FFF2-40B4-BE49-F238E27FC236}">
                <a16:creationId xmlns:a16="http://schemas.microsoft.com/office/drawing/2014/main" id="{545739A5-89C8-DA9B-12DC-E8DF90D0D190}"/>
              </a:ext>
            </a:extLst>
          </p:cNvPr>
          <p:cNvSpPr>
            <a:spLocks noGrp="1"/>
          </p:cNvSpPr>
          <p:nvPr>
            <p:ph type="sldNum" sz="quarter" idx="12"/>
          </p:nvPr>
        </p:nvSpPr>
        <p:spPr>
          <a:xfrm>
            <a:off x="1199513" y="6451266"/>
            <a:ext cx="1452248" cy="365125"/>
          </a:xfrm>
          <a:prstGeom prst="rect">
            <a:avLst/>
          </a:prstGeom>
        </p:spPr>
        <p:txBody>
          <a:bodyPr/>
          <a:lstStyle/>
          <a:p>
            <a:fld id="{8DF14E08-3E27-4330-BBCC-108ACDB8E4C7}" type="slidenum">
              <a:rPr lang="en-GB" smtClean="0"/>
              <a:pPr/>
              <a:t>‹N°›</a:t>
            </a:fld>
            <a:endParaRPr lang="en-GB"/>
          </a:p>
        </p:txBody>
      </p:sp>
      <p:cxnSp>
        <p:nvCxnSpPr>
          <p:cNvPr id="7" name="Straight Connector 6">
            <a:extLst>
              <a:ext uri="{FF2B5EF4-FFF2-40B4-BE49-F238E27FC236}">
                <a16:creationId xmlns:a16="http://schemas.microsoft.com/office/drawing/2014/main" id="{4409B23A-C6E2-AFAD-F549-92C5A0F22DC0}"/>
              </a:ext>
            </a:extLst>
          </p:cNvPr>
          <p:cNvCxnSpPr/>
          <p:nvPr/>
        </p:nvCxnSpPr>
        <p:spPr>
          <a:xfrm>
            <a:off x="1341754" y="1180945"/>
            <a:ext cx="10515601" cy="0"/>
          </a:xfrm>
          <a:prstGeom prst="line">
            <a:avLst/>
          </a:prstGeom>
          <a:ln w="28575">
            <a:solidFill>
              <a:srgbClr val="467A7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39414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C0875-BF5F-B670-4703-8B4AC5203793}"/>
              </a:ext>
            </a:extLst>
          </p:cNvPr>
          <p:cNvSpPr>
            <a:spLocks noGrp="1"/>
          </p:cNvSpPr>
          <p:nvPr>
            <p:ph type="title"/>
          </p:nvPr>
        </p:nvSpPr>
        <p:spPr>
          <a:xfrm>
            <a:off x="839788" y="457200"/>
            <a:ext cx="3932237" cy="1600200"/>
          </a:xfrm>
        </p:spPr>
        <p:txBody>
          <a:bodyPr anchor="b"/>
          <a:lstStyle>
            <a:lvl1pPr>
              <a:defRPr sz="24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0F521578-C7BF-3D5A-7B8D-7F757669DC23}"/>
              </a:ext>
            </a:extLst>
          </p:cNvPr>
          <p:cNvSpPr>
            <a:spLocks noGrp="1"/>
          </p:cNvSpPr>
          <p:nvPr>
            <p:ph idx="1"/>
          </p:nvPr>
        </p:nvSpPr>
        <p:spPr>
          <a:xfrm>
            <a:off x="5183188" y="987426"/>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1454060-581A-D656-12A2-D5D87888151B}"/>
              </a:ext>
            </a:extLst>
          </p:cNvPr>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a:extLst>
              <a:ext uri="{FF2B5EF4-FFF2-40B4-BE49-F238E27FC236}">
                <a16:creationId xmlns:a16="http://schemas.microsoft.com/office/drawing/2014/main" id="{8CC5DD24-B50B-02AA-3A23-2BD3B9D7F880}"/>
              </a:ext>
            </a:extLst>
          </p:cNvPr>
          <p:cNvSpPr>
            <a:spLocks noGrp="1"/>
          </p:cNvSpPr>
          <p:nvPr>
            <p:ph type="dt" sz="half" idx="10"/>
          </p:nvPr>
        </p:nvSpPr>
        <p:spPr>
          <a:xfrm>
            <a:off x="838200" y="6356352"/>
            <a:ext cx="2743200" cy="365125"/>
          </a:xfrm>
          <a:prstGeom prst="rect">
            <a:avLst/>
          </a:prstGeom>
        </p:spPr>
        <p:txBody>
          <a:bodyPr/>
          <a:lstStyle/>
          <a:p>
            <a:fld id="{412D165E-2ED9-4DA9-99B2-16E4DB74B7D0}" type="datetimeFigureOut">
              <a:rPr lang="en-GB" smtClean="0"/>
              <a:pPr/>
              <a:t>24/12/2024</a:t>
            </a:fld>
            <a:endParaRPr lang="en-GB"/>
          </a:p>
        </p:txBody>
      </p:sp>
      <p:sp>
        <p:nvSpPr>
          <p:cNvPr id="6" name="Footer Placeholder 5">
            <a:extLst>
              <a:ext uri="{FF2B5EF4-FFF2-40B4-BE49-F238E27FC236}">
                <a16:creationId xmlns:a16="http://schemas.microsoft.com/office/drawing/2014/main" id="{071F5648-86C5-5D1D-6D01-6260775E7656}"/>
              </a:ext>
            </a:extLst>
          </p:cNvPr>
          <p:cNvSpPr>
            <a:spLocks noGrp="1"/>
          </p:cNvSpPr>
          <p:nvPr>
            <p:ph type="ftr" sz="quarter" idx="11"/>
          </p:nvPr>
        </p:nvSpPr>
        <p:spPr>
          <a:xfrm>
            <a:off x="4038600" y="6356352"/>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7CD67ACE-D9E4-66AE-2A32-FC178CBE6F4D}"/>
              </a:ext>
            </a:extLst>
          </p:cNvPr>
          <p:cNvSpPr>
            <a:spLocks noGrp="1"/>
          </p:cNvSpPr>
          <p:nvPr>
            <p:ph type="sldNum" sz="quarter" idx="12"/>
          </p:nvPr>
        </p:nvSpPr>
        <p:spPr>
          <a:xfrm>
            <a:off x="8610600" y="6356352"/>
            <a:ext cx="2743200" cy="365125"/>
          </a:xfrm>
          <a:prstGeom prst="rect">
            <a:avLst/>
          </a:prstGeom>
        </p:spPr>
        <p:txBody>
          <a:bodyPr/>
          <a:lstStyle/>
          <a:p>
            <a:fld id="{8DF14E08-3E27-4330-BBCC-108ACDB8E4C7}" type="slidenum">
              <a:rPr lang="en-GB" smtClean="0"/>
              <a:pPr/>
              <a:t>‹N°›</a:t>
            </a:fld>
            <a:endParaRPr lang="en-GB"/>
          </a:p>
        </p:txBody>
      </p:sp>
    </p:spTree>
    <p:extLst>
      <p:ext uri="{BB962C8B-B14F-4D97-AF65-F5344CB8AC3E}">
        <p14:creationId xmlns:p14="http://schemas.microsoft.com/office/powerpoint/2010/main" val="14954135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40A16-D859-416C-8D37-04EAD365F6A6}"/>
              </a:ext>
            </a:extLst>
          </p:cNvPr>
          <p:cNvSpPr>
            <a:spLocks noGrp="1"/>
          </p:cNvSpPr>
          <p:nvPr>
            <p:ph type="title"/>
          </p:nvPr>
        </p:nvSpPr>
        <p:spPr>
          <a:xfrm>
            <a:off x="839788" y="457200"/>
            <a:ext cx="3932237" cy="1600200"/>
          </a:xfrm>
        </p:spPr>
        <p:txBody>
          <a:bodyPr anchor="b"/>
          <a:lstStyle>
            <a:lvl1pPr>
              <a:defRPr sz="24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B654A95-17DB-5A99-A0B2-6CF0B7A99E7F}"/>
              </a:ext>
            </a:extLst>
          </p:cNvPr>
          <p:cNvSpPr>
            <a:spLocks noGrp="1"/>
          </p:cNvSpPr>
          <p:nvPr>
            <p:ph type="pic" idx="1"/>
          </p:nvPr>
        </p:nvSpPr>
        <p:spPr>
          <a:xfrm>
            <a:off x="5183188" y="987426"/>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GB"/>
              <a:t>Click icon to add picture</a:t>
            </a:r>
            <a:endParaRPr lang="en-US"/>
          </a:p>
        </p:txBody>
      </p:sp>
      <p:sp>
        <p:nvSpPr>
          <p:cNvPr id="4" name="Text Placeholder 3">
            <a:extLst>
              <a:ext uri="{FF2B5EF4-FFF2-40B4-BE49-F238E27FC236}">
                <a16:creationId xmlns:a16="http://schemas.microsoft.com/office/drawing/2014/main" id="{8B2130BC-3982-E683-1E42-59B4985FDDFC}"/>
              </a:ext>
            </a:extLst>
          </p:cNvPr>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a:extLst>
              <a:ext uri="{FF2B5EF4-FFF2-40B4-BE49-F238E27FC236}">
                <a16:creationId xmlns:a16="http://schemas.microsoft.com/office/drawing/2014/main" id="{028454CC-7C7A-7B80-FEF9-CAC41DCEE176}"/>
              </a:ext>
            </a:extLst>
          </p:cNvPr>
          <p:cNvSpPr>
            <a:spLocks noGrp="1"/>
          </p:cNvSpPr>
          <p:nvPr>
            <p:ph type="dt" sz="half" idx="10"/>
          </p:nvPr>
        </p:nvSpPr>
        <p:spPr>
          <a:xfrm>
            <a:off x="838200" y="6356352"/>
            <a:ext cx="2743200" cy="365125"/>
          </a:xfrm>
          <a:prstGeom prst="rect">
            <a:avLst/>
          </a:prstGeom>
        </p:spPr>
        <p:txBody>
          <a:bodyPr/>
          <a:lstStyle/>
          <a:p>
            <a:fld id="{412D165E-2ED9-4DA9-99B2-16E4DB74B7D0}" type="datetimeFigureOut">
              <a:rPr lang="en-GB" smtClean="0"/>
              <a:pPr/>
              <a:t>24/12/2024</a:t>
            </a:fld>
            <a:endParaRPr lang="en-GB"/>
          </a:p>
        </p:txBody>
      </p:sp>
      <p:sp>
        <p:nvSpPr>
          <p:cNvPr id="6" name="Footer Placeholder 5">
            <a:extLst>
              <a:ext uri="{FF2B5EF4-FFF2-40B4-BE49-F238E27FC236}">
                <a16:creationId xmlns:a16="http://schemas.microsoft.com/office/drawing/2014/main" id="{7E48CDEC-3C2D-4E72-1EFB-93C16D295BE0}"/>
              </a:ext>
            </a:extLst>
          </p:cNvPr>
          <p:cNvSpPr>
            <a:spLocks noGrp="1"/>
          </p:cNvSpPr>
          <p:nvPr>
            <p:ph type="ftr" sz="quarter" idx="11"/>
          </p:nvPr>
        </p:nvSpPr>
        <p:spPr>
          <a:xfrm>
            <a:off x="4038600" y="6356352"/>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3AEC6640-052A-FC20-33C5-6ABCF3A9E6F4}"/>
              </a:ext>
            </a:extLst>
          </p:cNvPr>
          <p:cNvSpPr>
            <a:spLocks noGrp="1"/>
          </p:cNvSpPr>
          <p:nvPr>
            <p:ph type="sldNum" sz="quarter" idx="12"/>
          </p:nvPr>
        </p:nvSpPr>
        <p:spPr>
          <a:xfrm>
            <a:off x="8610600" y="6356352"/>
            <a:ext cx="2743200" cy="365125"/>
          </a:xfrm>
          <a:prstGeom prst="rect">
            <a:avLst/>
          </a:prstGeom>
        </p:spPr>
        <p:txBody>
          <a:bodyPr/>
          <a:lstStyle/>
          <a:p>
            <a:fld id="{8DF14E08-3E27-4330-BBCC-108ACDB8E4C7}" type="slidenum">
              <a:rPr lang="en-GB" smtClean="0"/>
              <a:pPr/>
              <a:t>‹N°›</a:t>
            </a:fld>
            <a:endParaRPr lang="en-GB"/>
          </a:p>
        </p:txBody>
      </p:sp>
    </p:spTree>
    <p:extLst>
      <p:ext uri="{BB962C8B-B14F-4D97-AF65-F5344CB8AC3E}">
        <p14:creationId xmlns:p14="http://schemas.microsoft.com/office/powerpoint/2010/main" val="14951763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2B581-4478-316C-E017-3644A950498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9AA1AA1-E0BF-7BA6-9579-F12AA0EE9F8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3BCB3CD-A6CC-7B9F-A324-48D30EE9429B}"/>
              </a:ext>
            </a:extLst>
          </p:cNvPr>
          <p:cNvSpPr>
            <a:spLocks noGrp="1"/>
          </p:cNvSpPr>
          <p:nvPr>
            <p:ph type="dt" sz="half" idx="10"/>
          </p:nvPr>
        </p:nvSpPr>
        <p:spPr>
          <a:xfrm>
            <a:off x="838200" y="6356352"/>
            <a:ext cx="2743200" cy="365125"/>
          </a:xfrm>
          <a:prstGeom prst="rect">
            <a:avLst/>
          </a:prstGeom>
        </p:spPr>
        <p:txBody>
          <a:bodyPr/>
          <a:lstStyle/>
          <a:p>
            <a:fld id="{412D165E-2ED9-4DA9-99B2-16E4DB74B7D0}" type="datetimeFigureOut">
              <a:rPr lang="en-GB" smtClean="0"/>
              <a:pPr/>
              <a:t>24/12/2024</a:t>
            </a:fld>
            <a:endParaRPr lang="en-GB"/>
          </a:p>
        </p:txBody>
      </p:sp>
      <p:sp>
        <p:nvSpPr>
          <p:cNvPr id="5" name="Footer Placeholder 4">
            <a:extLst>
              <a:ext uri="{FF2B5EF4-FFF2-40B4-BE49-F238E27FC236}">
                <a16:creationId xmlns:a16="http://schemas.microsoft.com/office/drawing/2014/main" id="{6C8DB536-CC0F-3FD6-5005-EA78F47BE210}"/>
              </a:ext>
            </a:extLst>
          </p:cNvPr>
          <p:cNvSpPr>
            <a:spLocks noGrp="1"/>
          </p:cNvSpPr>
          <p:nvPr>
            <p:ph type="ftr" sz="quarter" idx="11"/>
          </p:nvPr>
        </p:nvSpPr>
        <p:spPr>
          <a:xfrm>
            <a:off x="4038600" y="6356352"/>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D65D10C5-5053-998E-08E9-E24331FC16B9}"/>
              </a:ext>
            </a:extLst>
          </p:cNvPr>
          <p:cNvSpPr>
            <a:spLocks noGrp="1"/>
          </p:cNvSpPr>
          <p:nvPr>
            <p:ph type="sldNum" sz="quarter" idx="12"/>
          </p:nvPr>
        </p:nvSpPr>
        <p:spPr>
          <a:xfrm>
            <a:off x="8610600" y="6356352"/>
            <a:ext cx="2743200" cy="365125"/>
          </a:xfrm>
          <a:prstGeom prst="rect">
            <a:avLst/>
          </a:prstGeom>
        </p:spPr>
        <p:txBody>
          <a:bodyPr/>
          <a:lstStyle/>
          <a:p>
            <a:fld id="{8DF14E08-3E27-4330-BBCC-108ACDB8E4C7}" type="slidenum">
              <a:rPr lang="en-GB" smtClean="0"/>
              <a:pPr/>
              <a:t>‹N°›</a:t>
            </a:fld>
            <a:endParaRPr lang="en-GB"/>
          </a:p>
        </p:txBody>
      </p:sp>
    </p:spTree>
    <p:extLst>
      <p:ext uri="{BB962C8B-B14F-4D97-AF65-F5344CB8AC3E}">
        <p14:creationId xmlns:p14="http://schemas.microsoft.com/office/powerpoint/2010/main" val="3390450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BE246E-8C75-DCA3-DB7F-6EA2FEE99F29}"/>
              </a:ext>
            </a:extLst>
          </p:cNvPr>
          <p:cNvSpPr>
            <a:spLocks noGrp="1"/>
          </p:cNvSpPr>
          <p:nvPr>
            <p:ph type="title" orient="vert"/>
          </p:nvPr>
        </p:nvSpPr>
        <p:spPr>
          <a:xfrm>
            <a:off x="8724901"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D61A9E7-BB09-BB63-A116-F16AE1BD4145}"/>
              </a:ext>
            </a:extLst>
          </p:cNvPr>
          <p:cNvSpPr>
            <a:spLocks noGrp="1"/>
          </p:cNvSpPr>
          <p:nvPr>
            <p:ph type="body" orient="vert" idx="1"/>
          </p:nvPr>
        </p:nvSpPr>
        <p:spPr>
          <a:xfrm>
            <a:off x="838201"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956E4E0-368F-A032-B110-84FBBFDC645F}"/>
              </a:ext>
            </a:extLst>
          </p:cNvPr>
          <p:cNvSpPr>
            <a:spLocks noGrp="1"/>
          </p:cNvSpPr>
          <p:nvPr>
            <p:ph type="dt" sz="half" idx="10"/>
          </p:nvPr>
        </p:nvSpPr>
        <p:spPr>
          <a:xfrm>
            <a:off x="838200" y="6356352"/>
            <a:ext cx="2743200" cy="365125"/>
          </a:xfrm>
          <a:prstGeom prst="rect">
            <a:avLst/>
          </a:prstGeom>
        </p:spPr>
        <p:txBody>
          <a:bodyPr/>
          <a:lstStyle/>
          <a:p>
            <a:fld id="{412D165E-2ED9-4DA9-99B2-16E4DB74B7D0}" type="datetimeFigureOut">
              <a:rPr lang="en-GB" smtClean="0"/>
              <a:pPr/>
              <a:t>24/12/2024</a:t>
            </a:fld>
            <a:endParaRPr lang="en-GB"/>
          </a:p>
        </p:txBody>
      </p:sp>
      <p:sp>
        <p:nvSpPr>
          <p:cNvPr id="5" name="Footer Placeholder 4">
            <a:extLst>
              <a:ext uri="{FF2B5EF4-FFF2-40B4-BE49-F238E27FC236}">
                <a16:creationId xmlns:a16="http://schemas.microsoft.com/office/drawing/2014/main" id="{ACAD2E2B-2A88-3153-08D6-F4DE86BC43BC}"/>
              </a:ext>
            </a:extLst>
          </p:cNvPr>
          <p:cNvSpPr>
            <a:spLocks noGrp="1"/>
          </p:cNvSpPr>
          <p:nvPr>
            <p:ph type="ftr" sz="quarter" idx="11"/>
          </p:nvPr>
        </p:nvSpPr>
        <p:spPr>
          <a:xfrm>
            <a:off x="4038600" y="6356352"/>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4D52D9CE-AE03-F0C2-36D6-266388D7CCBB}"/>
              </a:ext>
            </a:extLst>
          </p:cNvPr>
          <p:cNvSpPr>
            <a:spLocks noGrp="1"/>
          </p:cNvSpPr>
          <p:nvPr>
            <p:ph type="sldNum" sz="quarter" idx="12"/>
          </p:nvPr>
        </p:nvSpPr>
        <p:spPr>
          <a:xfrm>
            <a:off x="8610600" y="6356352"/>
            <a:ext cx="2743200" cy="365125"/>
          </a:xfrm>
          <a:prstGeom prst="rect">
            <a:avLst/>
          </a:prstGeom>
        </p:spPr>
        <p:txBody>
          <a:bodyPr/>
          <a:lstStyle/>
          <a:p>
            <a:fld id="{8DF14E08-3E27-4330-BBCC-108ACDB8E4C7}" type="slidenum">
              <a:rPr lang="en-GB" smtClean="0"/>
              <a:pPr/>
              <a:t>‹N°›</a:t>
            </a:fld>
            <a:endParaRPr lang="en-GB"/>
          </a:p>
        </p:txBody>
      </p:sp>
    </p:spTree>
    <p:extLst>
      <p:ext uri="{BB962C8B-B14F-4D97-AF65-F5344CB8AC3E}">
        <p14:creationId xmlns:p14="http://schemas.microsoft.com/office/powerpoint/2010/main" val="16161974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19403" y="260649"/>
            <a:ext cx="10363200" cy="1470025"/>
          </a:xfrm>
        </p:spPr>
        <p:txBody>
          <a:bodyPr/>
          <a:lstStyle/>
          <a:p>
            <a:r>
              <a:rPr lang="en-US" dirty="0"/>
              <a:t>Click to edit Master title style</a:t>
            </a:r>
            <a:endParaRPr lang="en-GB" dirty="0"/>
          </a:p>
        </p:txBody>
      </p:sp>
      <p:sp>
        <p:nvSpPr>
          <p:cNvPr id="3" name="Subtitle 2"/>
          <p:cNvSpPr>
            <a:spLocks noGrp="1"/>
          </p:cNvSpPr>
          <p:nvPr>
            <p:ph type="subTitle" idx="1"/>
          </p:nvPr>
        </p:nvSpPr>
        <p:spPr>
          <a:xfrm>
            <a:off x="1679509" y="198884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a:p>
        </p:txBody>
      </p:sp>
      <p:sp>
        <p:nvSpPr>
          <p:cNvPr id="8" name="Picture Placeholder 7"/>
          <p:cNvSpPr>
            <a:spLocks noGrp="1"/>
          </p:cNvSpPr>
          <p:nvPr>
            <p:ph type="pic" sz="quarter" idx="13"/>
          </p:nvPr>
        </p:nvSpPr>
        <p:spPr>
          <a:xfrm>
            <a:off x="1487488" y="4077072"/>
            <a:ext cx="4704523" cy="1944216"/>
          </a:xfrm>
        </p:spPr>
        <p:txBody>
          <a:bodyPr/>
          <a:lstStyle/>
          <a:p>
            <a:endParaRPr lang="en-GB"/>
          </a:p>
        </p:txBody>
      </p:sp>
      <p:sp>
        <p:nvSpPr>
          <p:cNvPr id="5" name="Text Placeholder 4"/>
          <p:cNvSpPr>
            <a:spLocks noGrp="1"/>
          </p:cNvSpPr>
          <p:nvPr>
            <p:ph type="body" sz="quarter" idx="14"/>
          </p:nvPr>
        </p:nvSpPr>
        <p:spPr>
          <a:xfrm>
            <a:off x="6671734" y="3860801"/>
            <a:ext cx="4320117" cy="22320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5204616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F534C-3992-E80C-5D7C-419F82FC14EC}"/>
              </a:ext>
            </a:extLst>
          </p:cNvPr>
          <p:cNvSpPr>
            <a:spLocks noGrp="1"/>
          </p:cNvSpPr>
          <p:nvPr>
            <p:ph type="ctrTitle"/>
          </p:nvPr>
        </p:nvSpPr>
        <p:spPr>
          <a:xfrm>
            <a:off x="1524000" y="1122363"/>
            <a:ext cx="9144000" cy="2387600"/>
          </a:xfrm>
        </p:spPr>
        <p:txBody>
          <a:bodyPr anchor="b"/>
          <a:lstStyle>
            <a:lvl1pPr algn="ctr">
              <a:defRPr sz="4500"/>
            </a:lvl1pPr>
          </a:lstStyle>
          <a:p>
            <a:r>
              <a:rPr lang="en-GB"/>
              <a:t>Click to edit Master title style</a:t>
            </a:r>
            <a:endParaRPr lang="en-US"/>
          </a:p>
        </p:txBody>
      </p:sp>
      <p:sp>
        <p:nvSpPr>
          <p:cNvPr id="3" name="Subtitle 2">
            <a:extLst>
              <a:ext uri="{FF2B5EF4-FFF2-40B4-BE49-F238E27FC236}">
                <a16:creationId xmlns:a16="http://schemas.microsoft.com/office/drawing/2014/main" id="{7A06FAA3-F771-ABAA-DD2A-1F34B7C38697}"/>
              </a:ext>
            </a:extLst>
          </p:cNvPr>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9680C5C5-EC81-CCE8-5170-2881B95CE652}"/>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8C9A2EF-B406-8151-D889-9DA93BD51A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BBFB7D-E2EB-227D-B8ED-96EA345D96FF}"/>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40485199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8DC4C-B624-391A-143A-451BD1FB1CD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0D0BD753-5362-CD2A-A769-9546A96A7103}"/>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775458C-2D6B-EB12-3408-C773EC6D56A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3F6FCA1D-07F0-6011-B749-279EB7F56C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24D798-BAB7-2370-3B3E-87D5A6771D5B}"/>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42941479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79271-F442-9A7B-CACD-D3977D5E6DD8}"/>
              </a:ext>
            </a:extLst>
          </p:cNvPr>
          <p:cNvSpPr>
            <a:spLocks noGrp="1"/>
          </p:cNvSpPr>
          <p:nvPr>
            <p:ph type="title"/>
          </p:nvPr>
        </p:nvSpPr>
        <p:spPr>
          <a:xfrm>
            <a:off x="831849" y="1709738"/>
            <a:ext cx="10515600" cy="2852737"/>
          </a:xfrm>
        </p:spPr>
        <p:txBody>
          <a:bodyPr anchor="b"/>
          <a:lstStyle>
            <a:lvl1pPr>
              <a:defRPr sz="45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9C32C37-BDF4-565F-8796-F9062BEBBFFA}"/>
              </a:ext>
            </a:extLst>
          </p:cNvPr>
          <p:cNvSpPr>
            <a:spLocks noGrp="1"/>
          </p:cNvSpPr>
          <p:nvPr>
            <p:ph type="body" idx="1"/>
          </p:nvPr>
        </p:nvSpPr>
        <p:spPr>
          <a:xfrm>
            <a:off x="831849" y="4589465"/>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E9BF340F-97FE-B974-D94B-9F29BE5CD4AF}"/>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9E830F4-3E3D-0807-24A2-4CA3742E7A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900500-C1D7-3BE8-C6D2-798705DAB9EF}"/>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40808356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5EE26-C17A-32B6-EB73-571CB5A7A4A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383113D-4C17-313D-CA84-716888FDEA68}"/>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25FACCC2-4FB6-63F9-CE59-7AD67697BA5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3C6F2DF7-3F8B-26D2-C22F-228650BBBCF3}"/>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89C74A87-239D-868F-8B6B-8AD3258D1D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A24066-5AF2-2DC6-0A10-235BF54E9771}"/>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45740196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EE842-5B76-7574-4635-A14B65F26EC2}"/>
              </a:ext>
            </a:extLst>
          </p:cNvPr>
          <p:cNvSpPr>
            <a:spLocks noGrp="1"/>
          </p:cNvSpPr>
          <p:nvPr>
            <p:ph type="title"/>
          </p:nvPr>
        </p:nvSpPr>
        <p:spPr>
          <a:xfrm>
            <a:off x="839788" y="365126"/>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87BBA04-1A24-D0F6-4A63-BD4C67904867}"/>
              </a:ext>
            </a:extLst>
          </p:cNvPr>
          <p:cNvSpPr>
            <a:spLocks noGrp="1"/>
          </p:cNvSpPr>
          <p:nvPr>
            <p:ph type="body" idx="1"/>
          </p:nvPr>
        </p:nvSpPr>
        <p:spPr>
          <a:xfrm>
            <a:off x="839789"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a:extLst>
              <a:ext uri="{FF2B5EF4-FFF2-40B4-BE49-F238E27FC236}">
                <a16:creationId xmlns:a16="http://schemas.microsoft.com/office/drawing/2014/main" id="{11E86196-7EBA-56D1-CD1F-FC3048B0D21A}"/>
              </a:ext>
            </a:extLst>
          </p:cNvPr>
          <p:cNvSpPr>
            <a:spLocks noGrp="1"/>
          </p:cNvSpPr>
          <p:nvPr>
            <p:ph sz="half" idx="2"/>
          </p:nvPr>
        </p:nvSpPr>
        <p:spPr>
          <a:xfrm>
            <a:off x="839789"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68BB8C5-82AA-BBBF-6828-96746F55DA2E}"/>
              </a:ext>
            </a:extLst>
          </p:cNvPr>
          <p:cNvSpPr>
            <a:spLocks noGrp="1"/>
          </p:cNvSpPr>
          <p:nvPr>
            <p:ph type="body" sz="quarter" idx="3"/>
          </p:nvPr>
        </p:nvSpPr>
        <p:spPr>
          <a:xfrm>
            <a:off x="6172201"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a:extLst>
              <a:ext uri="{FF2B5EF4-FFF2-40B4-BE49-F238E27FC236}">
                <a16:creationId xmlns:a16="http://schemas.microsoft.com/office/drawing/2014/main" id="{889797DE-1169-CA2A-8674-A9466AFADA8F}"/>
              </a:ext>
            </a:extLst>
          </p:cNvPr>
          <p:cNvSpPr>
            <a:spLocks noGrp="1"/>
          </p:cNvSpPr>
          <p:nvPr>
            <p:ph sz="quarter" idx="4"/>
          </p:nvPr>
        </p:nvSpPr>
        <p:spPr>
          <a:xfrm>
            <a:off x="6172201"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CC282C47-2483-1D4D-A2FD-FF8D68BEE22B}"/>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21A759C0-86B4-45D1-F8F9-96C3014D570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780121-345A-F1DD-79C3-4737110604E9}"/>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1256241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7339B-C5DF-8184-1D1E-651CF1092DE2}"/>
              </a:ext>
            </a:extLst>
          </p:cNvPr>
          <p:cNvSpPr>
            <a:spLocks noGrp="1"/>
          </p:cNvSpPr>
          <p:nvPr>
            <p:ph type="ctrTitle"/>
          </p:nvPr>
        </p:nvSpPr>
        <p:spPr>
          <a:xfrm>
            <a:off x="1524000" y="1122363"/>
            <a:ext cx="9144000" cy="2387600"/>
          </a:xfrm>
        </p:spPr>
        <p:txBody>
          <a:bodyPr anchor="b"/>
          <a:lstStyle>
            <a:lvl1pPr algn="ctr">
              <a:defRPr sz="4500"/>
            </a:lvl1pPr>
          </a:lstStyle>
          <a:p>
            <a:r>
              <a:rPr lang="en-GB"/>
              <a:t>Click to edit Master title style</a:t>
            </a:r>
            <a:endParaRPr lang="en-US"/>
          </a:p>
        </p:txBody>
      </p:sp>
      <p:sp>
        <p:nvSpPr>
          <p:cNvPr id="3" name="Subtitle 2">
            <a:extLst>
              <a:ext uri="{FF2B5EF4-FFF2-40B4-BE49-F238E27FC236}">
                <a16:creationId xmlns:a16="http://schemas.microsoft.com/office/drawing/2014/main" id="{061AFE25-D642-889E-C4F3-EB4670CE54A3}"/>
              </a:ext>
            </a:extLst>
          </p:cNvPr>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a:p>
        </p:txBody>
      </p:sp>
    </p:spTree>
    <p:extLst>
      <p:ext uri="{BB962C8B-B14F-4D97-AF65-F5344CB8AC3E}">
        <p14:creationId xmlns:p14="http://schemas.microsoft.com/office/powerpoint/2010/main" val="15585169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74EE1-3DE4-9CBD-1B8B-B095FFE28676}"/>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86A10E23-4BFB-88C2-97AD-B8DFB9805420}"/>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80122DD0-C62D-32E1-FAD2-D921E6631B5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425F397-8022-149F-C474-68634279741F}"/>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34346088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AA3013-B9C8-30E1-3B81-A63D52AD7389}"/>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489510C8-A77B-6CB5-80CB-EFF4102E815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A1522CF-EB15-8742-7DBE-40459E2B8E99}"/>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10909417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188DE-BB01-3201-6AE6-FE3396593B31}"/>
              </a:ext>
            </a:extLst>
          </p:cNvPr>
          <p:cNvSpPr>
            <a:spLocks noGrp="1"/>
          </p:cNvSpPr>
          <p:nvPr>
            <p:ph type="title"/>
          </p:nvPr>
        </p:nvSpPr>
        <p:spPr>
          <a:xfrm>
            <a:off x="839788" y="457200"/>
            <a:ext cx="3932237" cy="1600200"/>
          </a:xfrm>
        </p:spPr>
        <p:txBody>
          <a:bodyPr anchor="b"/>
          <a:lstStyle>
            <a:lvl1pPr>
              <a:defRPr sz="24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BDEBE45-40F6-BCD0-FB08-3374B7246A8E}"/>
              </a:ext>
            </a:extLst>
          </p:cNvPr>
          <p:cNvSpPr>
            <a:spLocks noGrp="1"/>
          </p:cNvSpPr>
          <p:nvPr>
            <p:ph idx="1"/>
          </p:nvPr>
        </p:nvSpPr>
        <p:spPr>
          <a:xfrm>
            <a:off x="5183188" y="987426"/>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5FB1E89-23BB-88D8-F5FC-DF745AB04056}"/>
              </a:ext>
            </a:extLst>
          </p:cNvPr>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a:extLst>
              <a:ext uri="{FF2B5EF4-FFF2-40B4-BE49-F238E27FC236}">
                <a16:creationId xmlns:a16="http://schemas.microsoft.com/office/drawing/2014/main" id="{3F87D407-45B2-655F-1EE5-DADA24BC1EA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3750F3F6-F3F3-F9BC-D530-28D9EB704F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C261D6-2D65-4F90-255B-873FB958C051}"/>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321659481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0F5E5-BADB-04BD-1768-D8EE2C8DAD30}"/>
              </a:ext>
            </a:extLst>
          </p:cNvPr>
          <p:cNvSpPr>
            <a:spLocks noGrp="1"/>
          </p:cNvSpPr>
          <p:nvPr>
            <p:ph type="title"/>
          </p:nvPr>
        </p:nvSpPr>
        <p:spPr>
          <a:xfrm>
            <a:off x="839788" y="457200"/>
            <a:ext cx="3932237" cy="1600200"/>
          </a:xfrm>
        </p:spPr>
        <p:txBody>
          <a:bodyPr anchor="b"/>
          <a:lstStyle>
            <a:lvl1pPr>
              <a:defRPr sz="24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5EC6AD5-47C5-7AE8-A03B-7D82F1E67F94}"/>
              </a:ext>
            </a:extLst>
          </p:cNvPr>
          <p:cNvSpPr>
            <a:spLocks noGrp="1"/>
          </p:cNvSpPr>
          <p:nvPr>
            <p:ph type="pic" idx="1"/>
          </p:nvPr>
        </p:nvSpPr>
        <p:spPr>
          <a:xfrm>
            <a:off x="5183188" y="987426"/>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GB"/>
              <a:t>Click icon to add picture</a:t>
            </a:r>
            <a:endParaRPr lang="en-US"/>
          </a:p>
        </p:txBody>
      </p:sp>
      <p:sp>
        <p:nvSpPr>
          <p:cNvPr id="4" name="Text Placeholder 3">
            <a:extLst>
              <a:ext uri="{FF2B5EF4-FFF2-40B4-BE49-F238E27FC236}">
                <a16:creationId xmlns:a16="http://schemas.microsoft.com/office/drawing/2014/main" id="{BD51C59C-D79A-A47C-3396-88694A3C84EE}"/>
              </a:ext>
            </a:extLst>
          </p:cNvPr>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a:extLst>
              <a:ext uri="{FF2B5EF4-FFF2-40B4-BE49-F238E27FC236}">
                <a16:creationId xmlns:a16="http://schemas.microsoft.com/office/drawing/2014/main" id="{E522797D-6CAF-1E67-18F8-C42C8AC7ACB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D8C93FBE-5C2E-D66B-8CE9-3949C62AC3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D638ADA-78F9-D97B-A5C9-2179D7A7715E}"/>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280887799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DD797-2CF1-C516-D383-BDFDD21B930A}"/>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E460AC56-BEBD-1B97-EAE6-6F7BA56493D8}"/>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810CB02-DD6B-2BD0-F84C-D72D7CD2191B}"/>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A174A222-A706-43D0-BA66-281511C7A7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2656B9-88C1-8142-D963-DD24366AB979}"/>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268754567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CEDAFF-D413-99F1-E7C6-9F22F2E48FF5}"/>
              </a:ext>
            </a:extLst>
          </p:cNvPr>
          <p:cNvSpPr>
            <a:spLocks noGrp="1"/>
          </p:cNvSpPr>
          <p:nvPr>
            <p:ph type="title" orient="vert"/>
          </p:nvPr>
        </p:nvSpPr>
        <p:spPr>
          <a:xfrm>
            <a:off x="8724901"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B0FA566-B369-A468-2CF4-3D99CF5AF890}"/>
              </a:ext>
            </a:extLst>
          </p:cNvPr>
          <p:cNvSpPr>
            <a:spLocks noGrp="1"/>
          </p:cNvSpPr>
          <p:nvPr>
            <p:ph type="body" orient="vert" idx="1"/>
          </p:nvPr>
        </p:nvSpPr>
        <p:spPr>
          <a:xfrm>
            <a:off x="838201"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F57350F-59BF-02EC-1CE7-5D2C4F73A83B}"/>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F370362-1707-C4FD-DBA4-9C9C637836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387BFB-5393-705E-BCBB-0B97865F5249}"/>
              </a:ext>
            </a:extLst>
          </p:cNvPr>
          <p:cNvSpPr>
            <a:spLocks noGrp="1"/>
          </p:cNvSpPr>
          <p:nvPr>
            <p:ph type="sldNum" sz="quarter" idx="12"/>
          </p:nvPr>
        </p:nvSpPr>
        <p:spPr/>
        <p:txBody>
          <a:bodyPr/>
          <a:lstStyle/>
          <a:p>
            <a:fld id="{3B952B48-F65B-47E3-B9A5-62DAC12CAD07}" type="slidenum">
              <a:rPr lang="en-US" smtClean="0"/>
              <a:t>‹N°›</a:t>
            </a:fld>
            <a:endParaRPr lang="en-US"/>
          </a:p>
        </p:txBody>
      </p:sp>
    </p:spTree>
    <p:extLst>
      <p:ext uri="{BB962C8B-B14F-4D97-AF65-F5344CB8AC3E}">
        <p14:creationId xmlns:p14="http://schemas.microsoft.com/office/powerpoint/2010/main" val="49774393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A4BDF-131F-4ECF-8FA0-431CFC1208EB}"/>
              </a:ext>
            </a:extLst>
          </p:cNvPr>
          <p:cNvSpPr>
            <a:spLocks noGrp="1"/>
          </p:cNvSpPr>
          <p:nvPr>
            <p:ph type="ctrTitle"/>
          </p:nvPr>
        </p:nvSpPr>
        <p:spPr>
          <a:xfrm>
            <a:off x="1524000" y="1122363"/>
            <a:ext cx="9144000" cy="2387600"/>
          </a:xfrm>
        </p:spPr>
        <p:txBody>
          <a:bodyPr anchor="b"/>
          <a:lstStyle>
            <a:lvl1pPr algn="ctr">
              <a:defRPr sz="4500"/>
            </a:lvl1pPr>
          </a:lstStyle>
          <a:p>
            <a:r>
              <a:rPr lang="en-GB"/>
              <a:t>Click to edit Master title style</a:t>
            </a:r>
            <a:endParaRPr lang="en-US"/>
          </a:p>
        </p:txBody>
      </p:sp>
      <p:sp>
        <p:nvSpPr>
          <p:cNvPr id="3" name="Subtitle 2">
            <a:extLst>
              <a:ext uri="{FF2B5EF4-FFF2-40B4-BE49-F238E27FC236}">
                <a16:creationId xmlns:a16="http://schemas.microsoft.com/office/drawing/2014/main" id="{57DA5685-FB8A-4E40-9FC3-BB8D7441C7E0}"/>
              </a:ext>
            </a:extLst>
          </p:cNvPr>
          <p:cNvSpPr>
            <a:spLocks noGrp="1"/>
          </p:cNvSpPr>
          <p:nvPr>
            <p:ph type="subTitle" idx="1"/>
          </p:nvPr>
        </p:nvSpPr>
        <p:spPr>
          <a:xfrm>
            <a:off x="1524000" y="3602038"/>
            <a:ext cx="9144000" cy="1655762"/>
          </a:xfrm>
        </p:spPr>
        <p:txBody>
          <a:bodyPr/>
          <a:lstStyle>
            <a:lvl1pPr marL="0" indent="0" algn="ctr">
              <a:buNone/>
              <a:defRPr sz="1800"/>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EA51AD5-E3F5-427E-B53A-A7572BE9B4F5}"/>
              </a:ext>
            </a:extLst>
          </p:cNvPr>
          <p:cNvSpPr>
            <a:spLocks noGrp="1"/>
          </p:cNvSpPr>
          <p:nvPr>
            <p:ph type="dt" sz="half" idx="10"/>
          </p:nvPr>
        </p:nvSpPr>
        <p:spPr>
          <a:xfrm>
            <a:off x="838200" y="6356354"/>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743CE9D1-8ECE-454F-BBD1-3F6368A5361E}"/>
              </a:ext>
            </a:extLst>
          </p:cNvPr>
          <p:cNvSpPr>
            <a:spLocks noGrp="1"/>
          </p:cNvSpPr>
          <p:nvPr>
            <p:ph type="ftr" sz="quarter" idx="11"/>
          </p:nvPr>
        </p:nvSpPr>
        <p:spPr>
          <a:xfrm>
            <a:off x="4038600" y="6356354"/>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CB1B2E9F-237B-46DE-80B0-2B5FD536D48C}"/>
              </a:ext>
            </a:extLst>
          </p:cNvPr>
          <p:cNvSpPr>
            <a:spLocks noGrp="1"/>
          </p:cNvSpPr>
          <p:nvPr>
            <p:ph type="sldNum" sz="quarter" idx="12"/>
          </p:nvPr>
        </p:nvSpPr>
        <p:spPr>
          <a:xfrm>
            <a:off x="8610600" y="6356354"/>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323979299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EF5FA-ADE2-424E-A228-6AACCD3F99B3}"/>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581751F-2813-47FB-964F-9940AA56ED7F}"/>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CA441C6-A297-4926-BF59-714FC328C598}"/>
              </a:ext>
            </a:extLst>
          </p:cNvPr>
          <p:cNvSpPr>
            <a:spLocks noGrp="1"/>
          </p:cNvSpPr>
          <p:nvPr>
            <p:ph type="dt" sz="half" idx="10"/>
          </p:nvPr>
        </p:nvSpPr>
        <p:spPr>
          <a:xfrm>
            <a:off x="838200" y="6356354"/>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D8276B24-D577-479B-851F-621C7C563965}"/>
              </a:ext>
            </a:extLst>
          </p:cNvPr>
          <p:cNvSpPr>
            <a:spLocks noGrp="1"/>
          </p:cNvSpPr>
          <p:nvPr>
            <p:ph type="ftr" sz="quarter" idx="11"/>
          </p:nvPr>
        </p:nvSpPr>
        <p:spPr>
          <a:xfrm>
            <a:off x="4038600" y="6356354"/>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249F878-8028-44C2-B863-AA585E56F32E}"/>
              </a:ext>
            </a:extLst>
          </p:cNvPr>
          <p:cNvSpPr>
            <a:spLocks noGrp="1"/>
          </p:cNvSpPr>
          <p:nvPr>
            <p:ph type="sldNum" sz="quarter" idx="12"/>
          </p:nvPr>
        </p:nvSpPr>
        <p:spPr>
          <a:xfrm>
            <a:off x="8610600" y="6356354"/>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178217200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AFBCE-4AE9-41E0-85B8-335E5BE828C0}"/>
              </a:ext>
            </a:extLst>
          </p:cNvPr>
          <p:cNvSpPr>
            <a:spLocks noGrp="1"/>
          </p:cNvSpPr>
          <p:nvPr>
            <p:ph type="title"/>
          </p:nvPr>
        </p:nvSpPr>
        <p:spPr>
          <a:xfrm>
            <a:off x="831851" y="1709742"/>
            <a:ext cx="10515600" cy="2852737"/>
          </a:xfrm>
        </p:spPr>
        <p:txBody>
          <a:bodyPr anchor="b"/>
          <a:lstStyle>
            <a:lvl1pPr>
              <a:defRPr sz="45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563AEE1-FE23-406C-AD6B-48D4A8757A42}"/>
              </a:ext>
            </a:extLst>
          </p:cNvPr>
          <p:cNvSpPr>
            <a:spLocks noGrp="1"/>
          </p:cNvSpPr>
          <p:nvPr>
            <p:ph type="body" idx="1"/>
          </p:nvPr>
        </p:nvSpPr>
        <p:spPr>
          <a:xfrm>
            <a:off x="831851" y="4589467"/>
            <a:ext cx="10515600" cy="1500187"/>
          </a:xfrm>
        </p:spPr>
        <p:txBody>
          <a:bodyPr/>
          <a:lstStyle>
            <a:lvl1pPr marL="0" indent="0">
              <a:buNone/>
              <a:defRPr sz="1800">
                <a:solidFill>
                  <a:schemeClr val="tx1">
                    <a:tint val="75000"/>
                  </a:schemeClr>
                </a:solidFill>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7D009E8A-8475-44A8-9A9D-244C0C0FFF1A}"/>
              </a:ext>
            </a:extLst>
          </p:cNvPr>
          <p:cNvSpPr>
            <a:spLocks noGrp="1"/>
          </p:cNvSpPr>
          <p:nvPr>
            <p:ph type="dt" sz="half" idx="10"/>
          </p:nvPr>
        </p:nvSpPr>
        <p:spPr>
          <a:xfrm>
            <a:off x="838200" y="6356354"/>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8F12861B-79F0-4256-8734-63509318E73C}"/>
              </a:ext>
            </a:extLst>
          </p:cNvPr>
          <p:cNvSpPr>
            <a:spLocks noGrp="1"/>
          </p:cNvSpPr>
          <p:nvPr>
            <p:ph type="ftr" sz="quarter" idx="11"/>
          </p:nvPr>
        </p:nvSpPr>
        <p:spPr>
          <a:xfrm>
            <a:off x="4038600" y="6356354"/>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3C04923-7305-486C-BDBF-5D9E3A4AFE84}"/>
              </a:ext>
            </a:extLst>
          </p:cNvPr>
          <p:cNvSpPr>
            <a:spLocks noGrp="1"/>
          </p:cNvSpPr>
          <p:nvPr>
            <p:ph type="sldNum" sz="quarter" idx="12"/>
          </p:nvPr>
        </p:nvSpPr>
        <p:spPr>
          <a:xfrm>
            <a:off x="8610600" y="6356354"/>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95294118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85918-F109-450A-BF3F-DA67C7F504E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4654D5D-CFDA-4183-B38B-8C265329A60E}"/>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6AA3638-7D4C-46D7-9D83-A8E3D40A1CD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B1CC864F-F5E3-40CB-B2D4-CD849B40E1F0}"/>
              </a:ext>
            </a:extLst>
          </p:cNvPr>
          <p:cNvSpPr>
            <a:spLocks noGrp="1"/>
          </p:cNvSpPr>
          <p:nvPr>
            <p:ph type="dt" sz="half" idx="10"/>
          </p:nvPr>
        </p:nvSpPr>
        <p:spPr>
          <a:xfrm>
            <a:off x="838200" y="6356354"/>
            <a:ext cx="2743200"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B670DCE9-5306-4100-B02C-085B0FF00FF4}"/>
              </a:ext>
            </a:extLst>
          </p:cNvPr>
          <p:cNvSpPr>
            <a:spLocks noGrp="1"/>
          </p:cNvSpPr>
          <p:nvPr>
            <p:ph type="ftr" sz="quarter" idx="11"/>
          </p:nvPr>
        </p:nvSpPr>
        <p:spPr>
          <a:xfrm>
            <a:off x="4038600" y="6356354"/>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8216682-46ED-4884-B914-49E0B80099FA}"/>
              </a:ext>
            </a:extLst>
          </p:cNvPr>
          <p:cNvSpPr>
            <a:spLocks noGrp="1"/>
          </p:cNvSpPr>
          <p:nvPr>
            <p:ph type="sldNum" sz="quarter" idx="12"/>
          </p:nvPr>
        </p:nvSpPr>
        <p:spPr>
          <a:xfrm>
            <a:off x="8610600" y="6356354"/>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30971237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6A4AC03-B066-DF9E-E499-D16CB3DE3613}"/>
              </a:ext>
            </a:extLst>
          </p:cNvPr>
          <p:cNvSpPr/>
          <p:nvPr/>
        </p:nvSpPr>
        <p:spPr>
          <a:xfrm>
            <a:off x="1127761" y="339335"/>
            <a:ext cx="10729595" cy="6179331"/>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sz="1350">
              <a:solidFill>
                <a:schemeClr val="bg1">
                  <a:lumMod val="95000"/>
                </a:schemeClr>
              </a:solidFill>
            </a:endParaRPr>
          </a:p>
        </p:txBody>
      </p:sp>
      <p:sp>
        <p:nvSpPr>
          <p:cNvPr id="2" name="Title 1">
            <a:extLst>
              <a:ext uri="{FF2B5EF4-FFF2-40B4-BE49-F238E27FC236}">
                <a16:creationId xmlns:a16="http://schemas.microsoft.com/office/drawing/2014/main" id="{1766AD02-572D-C334-076E-B50C26DC3FD6}"/>
              </a:ext>
            </a:extLst>
          </p:cNvPr>
          <p:cNvSpPr>
            <a:spLocks noGrp="1"/>
          </p:cNvSpPr>
          <p:nvPr>
            <p:ph type="title"/>
          </p:nvPr>
        </p:nvSpPr>
        <p:spPr/>
        <p:txBody>
          <a:bodyPr>
            <a:normAutofit/>
          </a:bodyPr>
          <a:lstStyle>
            <a:lvl1pPr>
              <a:defRPr sz="3600">
                <a:latin typeface="Source Sans Pro" panose="020B0503030403020204" pitchFamily="34" charset="0"/>
                <a:ea typeface="Source Sans Pro" panose="020B0503030403020204" pitchFamily="34" charset="0"/>
              </a:defRPr>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2382174-A17C-8245-6851-A736E8E0A6DD}"/>
              </a:ext>
            </a:extLst>
          </p:cNvPr>
          <p:cNvSpPr>
            <a:spLocks noGrp="1"/>
          </p:cNvSpPr>
          <p:nvPr>
            <p:ph idx="1"/>
          </p:nvPr>
        </p:nvSpPr>
        <p:spPr>
          <a:xfrm>
            <a:off x="1341757" y="1584962"/>
            <a:ext cx="10515599" cy="4933705"/>
          </a:xfrm>
        </p:spPr>
        <p:txBody>
          <a:bodyPr>
            <a:normAutofit/>
          </a:bodyPr>
          <a:lstStyle>
            <a:lvl1pPr marL="135000" indent="-342900">
              <a:lnSpc>
                <a:spcPct val="120000"/>
              </a:lnSpc>
              <a:spcBef>
                <a:spcPts val="450"/>
              </a:spcBef>
              <a:spcAft>
                <a:spcPts val="450"/>
              </a:spcAft>
              <a:buSzPct val="70000"/>
              <a:buFont typeface="Wingdings" pitchFamily="2" charset="2"/>
              <a:buChar char="v"/>
              <a:defRPr sz="2400" b="0" i="0">
                <a:latin typeface="Source Sans Pro" panose="020B0503030403020204" pitchFamily="34" charset="0"/>
                <a:ea typeface="Source Sans Pro" panose="020B0503030403020204" pitchFamily="34" charset="0"/>
                <a:cs typeface="Arial" panose="020B0604020202020204" pitchFamily="34" charset="0"/>
              </a:defRPr>
            </a:lvl1pPr>
            <a:lvl2pPr marL="514350" indent="-279450">
              <a:lnSpc>
                <a:spcPct val="125000"/>
              </a:lnSpc>
              <a:spcBef>
                <a:spcPts val="450"/>
              </a:spcBef>
              <a:spcAft>
                <a:spcPts val="450"/>
              </a:spcAft>
              <a:buSzPct val="82000"/>
              <a:buFont typeface="Wingdings" pitchFamily="2" charset="2"/>
              <a:buChar char="Ø"/>
              <a:defRPr sz="1800" b="0" i="0">
                <a:latin typeface="Source Sans Pro" panose="020B0503030403020204" pitchFamily="34" charset="0"/>
                <a:ea typeface="Source Sans Pro" panose="020B0503030403020204" pitchFamily="34" charset="0"/>
                <a:cs typeface="Arial" panose="020B0604020202020204" pitchFamily="34" charset="0"/>
              </a:defRPr>
            </a:lvl2pPr>
            <a:lvl3pPr marL="857250" indent="-171450">
              <a:lnSpc>
                <a:spcPct val="125000"/>
              </a:lnSpc>
              <a:spcBef>
                <a:spcPts val="450"/>
              </a:spcBef>
              <a:spcAft>
                <a:spcPts val="450"/>
              </a:spcAft>
              <a:buFont typeface="Wingdings" pitchFamily="2" charset="2"/>
              <a:buChar char="§"/>
              <a:defRPr sz="1800" b="0" i="0">
                <a:latin typeface="Source Sans Pro" panose="020B0503030403020204" pitchFamily="34" charset="0"/>
                <a:ea typeface="Source Sans Pro" panose="020B0503030403020204" pitchFamily="34" charset="0"/>
                <a:cs typeface="Arial" panose="020B0604020202020204" pitchFamily="34" charset="0"/>
              </a:defRPr>
            </a:lvl3pPr>
            <a:lvl4pPr>
              <a:lnSpc>
                <a:spcPct val="125000"/>
              </a:lnSpc>
              <a:spcBef>
                <a:spcPts val="450"/>
              </a:spcBef>
              <a:spcAft>
                <a:spcPts val="450"/>
              </a:spcAft>
              <a:defRPr sz="1400" b="0" i="0">
                <a:latin typeface="Source Sans Pro" panose="020B0503030403020204" pitchFamily="34" charset="0"/>
                <a:ea typeface="Source Sans Pro" panose="020B0503030403020204" pitchFamily="34" charset="0"/>
                <a:cs typeface="Arial" panose="020B0604020202020204" pitchFamily="34" charset="0"/>
              </a:defRPr>
            </a:lvl4pPr>
            <a:lvl5pPr marL="1543050" indent="-171450">
              <a:lnSpc>
                <a:spcPct val="125000"/>
              </a:lnSpc>
              <a:spcBef>
                <a:spcPts val="450"/>
              </a:spcBef>
              <a:spcAft>
                <a:spcPts val="450"/>
              </a:spcAft>
              <a:buFont typeface="Wingdings" pitchFamily="2" charset="2"/>
              <a:buChar char="ü"/>
              <a:defRPr sz="1400" b="0" i="0">
                <a:latin typeface="Source Sans Pro" panose="020B0503030403020204" pitchFamily="34" charset="0"/>
                <a:ea typeface="Source Sans Pro" panose="020B0503030403020204" pitchFamily="34" charset="0"/>
                <a:cs typeface="Arial" panose="020B06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cxnSp>
        <p:nvCxnSpPr>
          <p:cNvPr id="7" name="Straight Connector 6">
            <a:extLst>
              <a:ext uri="{FF2B5EF4-FFF2-40B4-BE49-F238E27FC236}">
                <a16:creationId xmlns:a16="http://schemas.microsoft.com/office/drawing/2014/main" id="{4409B23A-C6E2-AFAD-F549-92C5A0F22DC0}"/>
              </a:ext>
            </a:extLst>
          </p:cNvPr>
          <p:cNvCxnSpPr/>
          <p:nvPr/>
        </p:nvCxnSpPr>
        <p:spPr>
          <a:xfrm>
            <a:off x="1341754" y="1180945"/>
            <a:ext cx="10515601" cy="0"/>
          </a:xfrm>
          <a:prstGeom prst="line">
            <a:avLst/>
          </a:prstGeom>
          <a:ln w="28575">
            <a:solidFill>
              <a:srgbClr val="467A78"/>
            </a:solidFill>
          </a:ln>
        </p:spPr>
        <p:style>
          <a:lnRef idx="1">
            <a:schemeClr val="accent1"/>
          </a:lnRef>
          <a:fillRef idx="0">
            <a:schemeClr val="accent1"/>
          </a:fillRef>
          <a:effectRef idx="0">
            <a:schemeClr val="accent1"/>
          </a:effectRef>
          <a:fontRef idx="minor">
            <a:schemeClr val="tx1"/>
          </a:fontRef>
        </p:style>
      </p:cxnSp>
      <p:sp>
        <p:nvSpPr>
          <p:cNvPr id="5" name="Slide Number Placeholder 5">
            <a:extLst>
              <a:ext uri="{FF2B5EF4-FFF2-40B4-BE49-F238E27FC236}">
                <a16:creationId xmlns:a16="http://schemas.microsoft.com/office/drawing/2014/main" id="{634F9F63-72D9-8136-EE56-4272F6A5A9F6}"/>
              </a:ext>
            </a:extLst>
          </p:cNvPr>
          <p:cNvSpPr txBox="1">
            <a:spLocks/>
          </p:cNvSpPr>
          <p:nvPr/>
        </p:nvSpPr>
        <p:spPr>
          <a:xfrm>
            <a:off x="1199513" y="6442785"/>
            <a:ext cx="1452248"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350"/>
              <a:t> </a:t>
            </a:r>
            <a:r>
              <a:rPr lang="en-US" sz="1050" i="1">
                <a:solidFill>
                  <a:schemeClr val="bg1">
                    <a:lumMod val="75000"/>
                  </a:schemeClr>
                </a:solidFill>
                <a:latin typeface="Palatino Linotype" panose="02040502050505030304" pitchFamily="18" charset="0"/>
              </a:rPr>
              <a:t>Chương 4_</a:t>
            </a:r>
            <a:r>
              <a:rPr lang="en-US" sz="1200" i="1">
                <a:solidFill>
                  <a:schemeClr val="bg1">
                    <a:lumMod val="75000"/>
                  </a:schemeClr>
                </a:solidFill>
                <a:latin typeface="Palatino Linotype" panose="02040502050505030304" pitchFamily="18" charset="0"/>
              </a:rPr>
              <a:t>P</a:t>
            </a:r>
            <a:fld id="{074B966B-61C1-4D35-A6DB-517C1428DB9D}" type="slidenum">
              <a:rPr lang="en-US" sz="1200" b="1" i="1" smtClean="0">
                <a:solidFill>
                  <a:schemeClr val="bg1">
                    <a:lumMod val="75000"/>
                  </a:schemeClr>
                </a:solidFill>
                <a:latin typeface="Palatino Linotype" panose="02040502050505030304" pitchFamily="18" charset="0"/>
              </a:rPr>
              <a:pPr/>
              <a:t>‹N°›</a:t>
            </a:fld>
            <a:endParaRPr lang="en-US" sz="1350" b="1" i="1">
              <a:solidFill>
                <a:schemeClr val="bg1">
                  <a:lumMod val="75000"/>
                </a:schemeClr>
              </a:solidFill>
              <a:latin typeface="Palatino Linotype" panose="02040502050505030304" pitchFamily="18" charset="0"/>
            </a:endParaRPr>
          </a:p>
        </p:txBody>
      </p:sp>
    </p:spTree>
    <p:extLst>
      <p:ext uri="{BB962C8B-B14F-4D97-AF65-F5344CB8AC3E}">
        <p14:creationId xmlns:p14="http://schemas.microsoft.com/office/powerpoint/2010/main" val="188161948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DB9C9-6867-4A52-9913-C088B97C21E5}"/>
              </a:ext>
            </a:extLst>
          </p:cNvPr>
          <p:cNvSpPr>
            <a:spLocks noGrp="1"/>
          </p:cNvSpPr>
          <p:nvPr>
            <p:ph type="title"/>
          </p:nvPr>
        </p:nvSpPr>
        <p:spPr>
          <a:xfrm>
            <a:off x="839788" y="365129"/>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72500CF-A10E-497E-9963-EC46A812B5AB}"/>
              </a:ext>
            </a:extLst>
          </p:cNvPr>
          <p:cNvSpPr>
            <a:spLocks noGrp="1"/>
          </p:cNvSpPr>
          <p:nvPr>
            <p:ph type="body" idx="1"/>
          </p:nvPr>
        </p:nvSpPr>
        <p:spPr>
          <a:xfrm>
            <a:off x="839789" y="1681163"/>
            <a:ext cx="5157787" cy="823912"/>
          </a:xfrm>
        </p:spPr>
        <p:txBody>
          <a:bodyPr anchor="b"/>
          <a:lstStyle>
            <a:lvl1pPr marL="0" indent="0">
              <a:buNone/>
              <a:defRPr sz="1800" b="1"/>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en-GB"/>
              <a:t>Click to edit Master text styles</a:t>
            </a:r>
          </a:p>
        </p:txBody>
      </p:sp>
      <p:sp>
        <p:nvSpPr>
          <p:cNvPr id="4" name="Content Placeholder 3">
            <a:extLst>
              <a:ext uri="{FF2B5EF4-FFF2-40B4-BE49-F238E27FC236}">
                <a16:creationId xmlns:a16="http://schemas.microsoft.com/office/drawing/2014/main" id="{049104F5-E5BF-4D8D-A0D9-B4DBC573E061}"/>
              </a:ext>
            </a:extLst>
          </p:cNvPr>
          <p:cNvSpPr>
            <a:spLocks noGrp="1"/>
          </p:cNvSpPr>
          <p:nvPr>
            <p:ph sz="half" idx="2"/>
          </p:nvPr>
        </p:nvSpPr>
        <p:spPr>
          <a:xfrm>
            <a:off x="839789"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7C2CEA1F-4FF4-4C69-838B-E76E5B15CDD5}"/>
              </a:ext>
            </a:extLst>
          </p:cNvPr>
          <p:cNvSpPr>
            <a:spLocks noGrp="1"/>
          </p:cNvSpPr>
          <p:nvPr>
            <p:ph type="body" sz="quarter" idx="3"/>
          </p:nvPr>
        </p:nvSpPr>
        <p:spPr>
          <a:xfrm>
            <a:off x="6172202" y="1681163"/>
            <a:ext cx="5183188" cy="823912"/>
          </a:xfrm>
        </p:spPr>
        <p:txBody>
          <a:bodyPr anchor="b"/>
          <a:lstStyle>
            <a:lvl1pPr marL="0" indent="0">
              <a:buNone/>
              <a:defRPr sz="1800" b="1"/>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en-GB"/>
              <a:t>Click to edit Master text styles</a:t>
            </a:r>
          </a:p>
        </p:txBody>
      </p:sp>
      <p:sp>
        <p:nvSpPr>
          <p:cNvPr id="6" name="Content Placeholder 5">
            <a:extLst>
              <a:ext uri="{FF2B5EF4-FFF2-40B4-BE49-F238E27FC236}">
                <a16:creationId xmlns:a16="http://schemas.microsoft.com/office/drawing/2014/main" id="{F17C3D13-A864-4391-BD27-34F2E7603272}"/>
              </a:ext>
            </a:extLst>
          </p:cNvPr>
          <p:cNvSpPr>
            <a:spLocks noGrp="1"/>
          </p:cNvSpPr>
          <p:nvPr>
            <p:ph sz="quarter" idx="4"/>
          </p:nvPr>
        </p:nvSpPr>
        <p:spPr>
          <a:xfrm>
            <a:off x="6172202"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0FC7EE65-B2C5-46FE-A607-3692A50E6B8B}"/>
              </a:ext>
            </a:extLst>
          </p:cNvPr>
          <p:cNvSpPr>
            <a:spLocks noGrp="1"/>
          </p:cNvSpPr>
          <p:nvPr>
            <p:ph type="dt" sz="half" idx="10"/>
          </p:nvPr>
        </p:nvSpPr>
        <p:spPr>
          <a:xfrm>
            <a:off x="838200" y="6356354"/>
            <a:ext cx="2743200" cy="365125"/>
          </a:xfrm>
          <a:prstGeom prst="rect">
            <a:avLst/>
          </a:prstGeom>
        </p:spPr>
        <p:txBody>
          <a:bodyPr/>
          <a:lstStyle/>
          <a:p>
            <a:endParaRPr lang="en-US"/>
          </a:p>
        </p:txBody>
      </p:sp>
      <p:sp>
        <p:nvSpPr>
          <p:cNvPr id="8" name="Footer Placeholder 7">
            <a:extLst>
              <a:ext uri="{FF2B5EF4-FFF2-40B4-BE49-F238E27FC236}">
                <a16:creationId xmlns:a16="http://schemas.microsoft.com/office/drawing/2014/main" id="{F51F1303-4C14-447E-B304-90931473086A}"/>
              </a:ext>
            </a:extLst>
          </p:cNvPr>
          <p:cNvSpPr>
            <a:spLocks noGrp="1"/>
          </p:cNvSpPr>
          <p:nvPr>
            <p:ph type="ftr" sz="quarter" idx="11"/>
          </p:nvPr>
        </p:nvSpPr>
        <p:spPr>
          <a:xfrm>
            <a:off x="4038600" y="6356354"/>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B230E0E5-1948-4D80-8BA9-04551D7AB9F8}"/>
              </a:ext>
            </a:extLst>
          </p:cNvPr>
          <p:cNvSpPr>
            <a:spLocks noGrp="1"/>
          </p:cNvSpPr>
          <p:nvPr>
            <p:ph type="sldNum" sz="quarter" idx="12"/>
          </p:nvPr>
        </p:nvSpPr>
        <p:spPr>
          <a:xfrm>
            <a:off x="8610600" y="6356354"/>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277890028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4A94F-028D-4F24-A118-445F67C2B7A5}"/>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115626A-05DB-48DD-953A-E856D8F1692C}"/>
              </a:ext>
            </a:extLst>
          </p:cNvPr>
          <p:cNvSpPr>
            <a:spLocks noGrp="1"/>
          </p:cNvSpPr>
          <p:nvPr>
            <p:ph type="dt" sz="half" idx="10"/>
          </p:nvPr>
        </p:nvSpPr>
        <p:spPr>
          <a:xfrm>
            <a:off x="838200" y="6356354"/>
            <a:ext cx="2743200" cy="365125"/>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D16B7F81-9724-4D43-9A94-00E33DDCFF73}"/>
              </a:ext>
            </a:extLst>
          </p:cNvPr>
          <p:cNvSpPr>
            <a:spLocks noGrp="1"/>
          </p:cNvSpPr>
          <p:nvPr>
            <p:ph type="ftr" sz="quarter" idx="11"/>
          </p:nvPr>
        </p:nvSpPr>
        <p:spPr>
          <a:xfrm>
            <a:off x="4038600" y="6356354"/>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1E59305A-6316-4A2B-A967-F34B37FC4502}"/>
              </a:ext>
            </a:extLst>
          </p:cNvPr>
          <p:cNvSpPr>
            <a:spLocks noGrp="1"/>
          </p:cNvSpPr>
          <p:nvPr>
            <p:ph type="sldNum" sz="quarter" idx="12"/>
          </p:nvPr>
        </p:nvSpPr>
        <p:spPr>
          <a:xfrm>
            <a:off x="8610600" y="6356354"/>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75015646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821091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063EB-3B37-4401-8CB4-E9708528FCFD}"/>
              </a:ext>
            </a:extLst>
          </p:cNvPr>
          <p:cNvSpPr>
            <a:spLocks noGrp="1"/>
          </p:cNvSpPr>
          <p:nvPr>
            <p:ph type="title"/>
          </p:nvPr>
        </p:nvSpPr>
        <p:spPr>
          <a:xfrm>
            <a:off x="839788" y="457200"/>
            <a:ext cx="3932237" cy="1600200"/>
          </a:xfrm>
        </p:spPr>
        <p:txBody>
          <a:bodyPr anchor="b"/>
          <a:lstStyle>
            <a:lvl1pPr>
              <a:defRPr sz="24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F44373C6-8E06-4B1B-99A9-DE5D0023E1DB}"/>
              </a:ext>
            </a:extLst>
          </p:cNvPr>
          <p:cNvSpPr>
            <a:spLocks noGrp="1"/>
          </p:cNvSpPr>
          <p:nvPr>
            <p:ph idx="1"/>
          </p:nvPr>
        </p:nvSpPr>
        <p:spPr>
          <a:xfrm>
            <a:off x="5183188" y="987427"/>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DF5F5E98-6443-4594-A74C-78E2285322DA}"/>
              </a:ext>
            </a:extLst>
          </p:cNvPr>
          <p:cNvSpPr>
            <a:spLocks noGrp="1"/>
          </p:cNvSpPr>
          <p:nvPr>
            <p:ph type="body" sz="half" idx="2"/>
          </p:nvPr>
        </p:nvSpPr>
        <p:spPr>
          <a:xfrm>
            <a:off x="839788" y="2057400"/>
            <a:ext cx="3932237" cy="3811588"/>
          </a:xfrm>
        </p:spPr>
        <p:txBody>
          <a:bodyPr/>
          <a:lstStyle>
            <a:lvl1pPr marL="0" indent="0">
              <a:buNone/>
              <a:defRPr sz="1200"/>
            </a:lvl1pPr>
            <a:lvl2pPr marL="342892" indent="0">
              <a:buNone/>
              <a:defRPr sz="1050"/>
            </a:lvl2pPr>
            <a:lvl3pPr marL="685783" indent="0">
              <a:buNone/>
              <a:defRPr sz="900"/>
            </a:lvl3pPr>
            <a:lvl4pPr marL="1028675" indent="0">
              <a:buNone/>
              <a:defRPr sz="750"/>
            </a:lvl4pPr>
            <a:lvl5pPr marL="1371566" indent="0">
              <a:buNone/>
              <a:defRPr sz="750"/>
            </a:lvl5pPr>
            <a:lvl6pPr marL="1714457" indent="0">
              <a:buNone/>
              <a:defRPr sz="750"/>
            </a:lvl6pPr>
            <a:lvl7pPr marL="2057348" indent="0">
              <a:buNone/>
              <a:defRPr sz="750"/>
            </a:lvl7pPr>
            <a:lvl8pPr marL="2400240" indent="0">
              <a:buNone/>
              <a:defRPr sz="750"/>
            </a:lvl8pPr>
            <a:lvl9pPr marL="2743132" indent="0">
              <a:buNone/>
              <a:defRPr sz="750"/>
            </a:lvl9pPr>
          </a:lstStyle>
          <a:p>
            <a:pPr lvl="0"/>
            <a:r>
              <a:rPr lang="en-GB"/>
              <a:t>Click to edit Master text styles</a:t>
            </a:r>
          </a:p>
        </p:txBody>
      </p:sp>
      <p:sp>
        <p:nvSpPr>
          <p:cNvPr id="5" name="Date Placeholder 4">
            <a:extLst>
              <a:ext uri="{FF2B5EF4-FFF2-40B4-BE49-F238E27FC236}">
                <a16:creationId xmlns:a16="http://schemas.microsoft.com/office/drawing/2014/main" id="{E92F4B0F-AF26-40BF-8447-586A456F6619}"/>
              </a:ext>
            </a:extLst>
          </p:cNvPr>
          <p:cNvSpPr>
            <a:spLocks noGrp="1"/>
          </p:cNvSpPr>
          <p:nvPr>
            <p:ph type="dt" sz="half" idx="10"/>
          </p:nvPr>
        </p:nvSpPr>
        <p:spPr>
          <a:xfrm>
            <a:off x="838200" y="6356354"/>
            <a:ext cx="2743200"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48738CA1-F8D6-4B47-947D-810AEF3F12AF}"/>
              </a:ext>
            </a:extLst>
          </p:cNvPr>
          <p:cNvSpPr>
            <a:spLocks noGrp="1"/>
          </p:cNvSpPr>
          <p:nvPr>
            <p:ph type="ftr" sz="quarter" idx="11"/>
          </p:nvPr>
        </p:nvSpPr>
        <p:spPr>
          <a:xfrm>
            <a:off x="4038600" y="6356354"/>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1C4FDC0-121E-4DBE-8C7F-B9FDFE876BA4}"/>
              </a:ext>
            </a:extLst>
          </p:cNvPr>
          <p:cNvSpPr>
            <a:spLocks noGrp="1"/>
          </p:cNvSpPr>
          <p:nvPr>
            <p:ph type="sldNum" sz="quarter" idx="12"/>
          </p:nvPr>
        </p:nvSpPr>
        <p:spPr>
          <a:xfrm>
            <a:off x="8610600" y="6356354"/>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395143254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8C8C04-068B-40BA-9427-B24984A41C6E}"/>
              </a:ext>
            </a:extLst>
          </p:cNvPr>
          <p:cNvSpPr>
            <a:spLocks noGrp="1"/>
          </p:cNvSpPr>
          <p:nvPr>
            <p:ph type="title"/>
          </p:nvPr>
        </p:nvSpPr>
        <p:spPr>
          <a:xfrm>
            <a:off x="839788" y="457200"/>
            <a:ext cx="3932237" cy="1600200"/>
          </a:xfrm>
        </p:spPr>
        <p:txBody>
          <a:bodyPr anchor="b"/>
          <a:lstStyle>
            <a:lvl1pPr>
              <a:defRPr sz="24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E76F0AE0-3F41-4716-A8A2-CE16925D2331}"/>
              </a:ext>
            </a:extLst>
          </p:cNvPr>
          <p:cNvSpPr>
            <a:spLocks noGrp="1"/>
          </p:cNvSpPr>
          <p:nvPr>
            <p:ph type="pic" idx="1"/>
          </p:nvPr>
        </p:nvSpPr>
        <p:spPr>
          <a:xfrm>
            <a:off x="5183188" y="987427"/>
            <a:ext cx="6172200" cy="4873625"/>
          </a:xfrm>
        </p:spPr>
        <p:txBody>
          <a:bodyPr/>
          <a:lstStyle>
            <a:lvl1pPr marL="0" indent="0">
              <a:buNone/>
              <a:defRPr sz="2400"/>
            </a:lvl1pPr>
            <a:lvl2pPr marL="342892" indent="0">
              <a:buNone/>
              <a:defRPr sz="2100"/>
            </a:lvl2pPr>
            <a:lvl3pPr marL="685783" indent="0">
              <a:buNone/>
              <a:defRPr sz="1800"/>
            </a:lvl3pPr>
            <a:lvl4pPr marL="1028675" indent="0">
              <a:buNone/>
              <a:defRPr sz="1500"/>
            </a:lvl4pPr>
            <a:lvl5pPr marL="1371566" indent="0">
              <a:buNone/>
              <a:defRPr sz="1500"/>
            </a:lvl5pPr>
            <a:lvl6pPr marL="1714457" indent="0">
              <a:buNone/>
              <a:defRPr sz="1500"/>
            </a:lvl6pPr>
            <a:lvl7pPr marL="2057348" indent="0">
              <a:buNone/>
              <a:defRPr sz="1500"/>
            </a:lvl7pPr>
            <a:lvl8pPr marL="2400240" indent="0">
              <a:buNone/>
              <a:defRPr sz="1500"/>
            </a:lvl8pPr>
            <a:lvl9pPr marL="2743132" indent="0">
              <a:buNone/>
              <a:defRPr sz="1500"/>
            </a:lvl9pPr>
          </a:lstStyle>
          <a:p>
            <a:r>
              <a:rPr lang="en-GB"/>
              <a:t>Click icon to add picture</a:t>
            </a:r>
            <a:endParaRPr lang="en-US"/>
          </a:p>
        </p:txBody>
      </p:sp>
      <p:sp>
        <p:nvSpPr>
          <p:cNvPr id="4" name="Text Placeholder 3">
            <a:extLst>
              <a:ext uri="{FF2B5EF4-FFF2-40B4-BE49-F238E27FC236}">
                <a16:creationId xmlns:a16="http://schemas.microsoft.com/office/drawing/2014/main" id="{692E1BD1-4246-4C28-80E0-95001E16C784}"/>
              </a:ext>
            </a:extLst>
          </p:cNvPr>
          <p:cNvSpPr>
            <a:spLocks noGrp="1"/>
          </p:cNvSpPr>
          <p:nvPr>
            <p:ph type="body" sz="half" idx="2"/>
          </p:nvPr>
        </p:nvSpPr>
        <p:spPr>
          <a:xfrm>
            <a:off x="839788" y="2057400"/>
            <a:ext cx="3932237" cy="3811588"/>
          </a:xfrm>
        </p:spPr>
        <p:txBody>
          <a:bodyPr/>
          <a:lstStyle>
            <a:lvl1pPr marL="0" indent="0">
              <a:buNone/>
              <a:defRPr sz="1200"/>
            </a:lvl1pPr>
            <a:lvl2pPr marL="342892" indent="0">
              <a:buNone/>
              <a:defRPr sz="1050"/>
            </a:lvl2pPr>
            <a:lvl3pPr marL="685783" indent="0">
              <a:buNone/>
              <a:defRPr sz="900"/>
            </a:lvl3pPr>
            <a:lvl4pPr marL="1028675" indent="0">
              <a:buNone/>
              <a:defRPr sz="750"/>
            </a:lvl4pPr>
            <a:lvl5pPr marL="1371566" indent="0">
              <a:buNone/>
              <a:defRPr sz="750"/>
            </a:lvl5pPr>
            <a:lvl6pPr marL="1714457" indent="0">
              <a:buNone/>
              <a:defRPr sz="750"/>
            </a:lvl6pPr>
            <a:lvl7pPr marL="2057348" indent="0">
              <a:buNone/>
              <a:defRPr sz="750"/>
            </a:lvl7pPr>
            <a:lvl8pPr marL="2400240" indent="0">
              <a:buNone/>
              <a:defRPr sz="750"/>
            </a:lvl8pPr>
            <a:lvl9pPr marL="2743132" indent="0">
              <a:buNone/>
              <a:defRPr sz="750"/>
            </a:lvl9pPr>
          </a:lstStyle>
          <a:p>
            <a:pPr lvl="0"/>
            <a:r>
              <a:rPr lang="en-GB"/>
              <a:t>Click to edit Master text styles</a:t>
            </a:r>
          </a:p>
        </p:txBody>
      </p:sp>
      <p:sp>
        <p:nvSpPr>
          <p:cNvPr id="5" name="Date Placeholder 4">
            <a:extLst>
              <a:ext uri="{FF2B5EF4-FFF2-40B4-BE49-F238E27FC236}">
                <a16:creationId xmlns:a16="http://schemas.microsoft.com/office/drawing/2014/main" id="{BB604FDF-45FB-47DD-826C-D9558DD7BF20}"/>
              </a:ext>
            </a:extLst>
          </p:cNvPr>
          <p:cNvSpPr>
            <a:spLocks noGrp="1"/>
          </p:cNvSpPr>
          <p:nvPr>
            <p:ph type="dt" sz="half" idx="10"/>
          </p:nvPr>
        </p:nvSpPr>
        <p:spPr>
          <a:xfrm>
            <a:off x="838200" y="6356354"/>
            <a:ext cx="2743200"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BE1C2F13-3E38-423D-9615-2AC41881DF81}"/>
              </a:ext>
            </a:extLst>
          </p:cNvPr>
          <p:cNvSpPr>
            <a:spLocks noGrp="1"/>
          </p:cNvSpPr>
          <p:nvPr>
            <p:ph type="ftr" sz="quarter" idx="11"/>
          </p:nvPr>
        </p:nvSpPr>
        <p:spPr>
          <a:xfrm>
            <a:off x="4038600" y="6356354"/>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669C229-0ADD-4923-BC88-C6957302410F}"/>
              </a:ext>
            </a:extLst>
          </p:cNvPr>
          <p:cNvSpPr>
            <a:spLocks noGrp="1"/>
          </p:cNvSpPr>
          <p:nvPr>
            <p:ph type="sldNum" sz="quarter" idx="12"/>
          </p:nvPr>
        </p:nvSpPr>
        <p:spPr>
          <a:xfrm>
            <a:off x="8610600" y="6356354"/>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158400264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23F64-4671-461A-9E7D-D85657F3C4E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2D9B530-A9FF-40EA-8316-20C40413A0B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180A229-68D9-402D-AB9E-C6264435B710}"/>
              </a:ext>
            </a:extLst>
          </p:cNvPr>
          <p:cNvSpPr>
            <a:spLocks noGrp="1"/>
          </p:cNvSpPr>
          <p:nvPr>
            <p:ph type="dt" sz="half" idx="10"/>
          </p:nvPr>
        </p:nvSpPr>
        <p:spPr>
          <a:xfrm>
            <a:off x="838200" y="6356354"/>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529E2B44-64FC-4DD7-9518-8574764E44AF}"/>
              </a:ext>
            </a:extLst>
          </p:cNvPr>
          <p:cNvSpPr>
            <a:spLocks noGrp="1"/>
          </p:cNvSpPr>
          <p:nvPr>
            <p:ph type="ftr" sz="quarter" idx="11"/>
          </p:nvPr>
        </p:nvSpPr>
        <p:spPr>
          <a:xfrm>
            <a:off x="4038600" y="6356354"/>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7636CBB2-E014-4512-B44D-D358DAE5113A}"/>
              </a:ext>
            </a:extLst>
          </p:cNvPr>
          <p:cNvSpPr>
            <a:spLocks noGrp="1"/>
          </p:cNvSpPr>
          <p:nvPr>
            <p:ph type="sldNum" sz="quarter" idx="12"/>
          </p:nvPr>
        </p:nvSpPr>
        <p:spPr>
          <a:xfrm>
            <a:off x="8610600" y="6356354"/>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382066242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049288-FFEC-411B-B1C4-F6C42DA8A92A}"/>
              </a:ext>
            </a:extLst>
          </p:cNvPr>
          <p:cNvSpPr>
            <a:spLocks noGrp="1"/>
          </p:cNvSpPr>
          <p:nvPr>
            <p:ph type="title" orient="vert"/>
          </p:nvPr>
        </p:nvSpPr>
        <p:spPr>
          <a:xfrm>
            <a:off x="8724902"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ABF9253-7648-4981-96A7-C9363371D59F}"/>
              </a:ext>
            </a:extLst>
          </p:cNvPr>
          <p:cNvSpPr>
            <a:spLocks noGrp="1"/>
          </p:cNvSpPr>
          <p:nvPr>
            <p:ph type="body" orient="vert" idx="1"/>
          </p:nvPr>
        </p:nvSpPr>
        <p:spPr>
          <a:xfrm>
            <a:off x="838202"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BCCCF1A-1915-489F-861A-6D45530BF228}"/>
              </a:ext>
            </a:extLst>
          </p:cNvPr>
          <p:cNvSpPr>
            <a:spLocks noGrp="1"/>
          </p:cNvSpPr>
          <p:nvPr>
            <p:ph type="dt" sz="half" idx="10"/>
          </p:nvPr>
        </p:nvSpPr>
        <p:spPr>
          <a:xfrm>
            <a:off x="838200" y="6356354"/>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964C5A81-D5A5-419E-8B12-0EC36759F6BF}"/>
              </a:ext>
            </a:extLst>
          </p:cNvPr>
          <p:cNvSpPr>
            <a:spLocks noGrp="1"/>
          </p:cNvSpPr>
          <p:nvPr>
            <p:ph type="ftr" sz="quarter" idx="11"/>
          </p:nvPr>
        </p:nvSpPr>
        <p:spPr>
          <a:xfrm>
            <a:off x="4038600" y="6356354"/>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51B9FB95-FDB4-408E-959C-42C1B1D1873C}"/>
              </a:ext>
            </a:extLst>
          </p:cNvPr>
          <p:cNvSpPr>
            <a:spLocks noGrp="1"/>
          </p:cNvSpPr>
          <p:nvPr>
            <p:ph type="sldNum" sz="quarter" idx="12"/>
          </p:nvPr>
        </p:nvSpPr>
        <p:spPr>
          <a:xfrm>
            <a:off x="8610600" y="6356354"/>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337144633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7B8B3-696C-CDAE-8010-8F448A606C1A}"/>
              </a:ext>
            </a:extLst>
          </p:cNvPr>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56338951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7339B-C5DF-8184-1D1E-651CF1092DE2}"/>
              </a:ext>
            </a:extLst>
          </p:cNvPr>
          <p:cNvSpPr>
            <a:spLocks noGrp="1"/>
          </p:cNvSpPr>
          <p:nvPr>
            <p:ph type="ctrTitle"/>
          </p:nvPr>
        </p:nvSpPr>
        <p:spPr>
          <a:xfrm>
            <a:off x="1524000" y="1122363"/>
            <a:ext cx="9144000" cy="2387600"/>
          </a:xfrm>
        </p:spPr>
        <p:txBody>
          <a:bodyPr anchor="b"/>
          <a:lstStyle>
            <a:lvl1pPr algn="ctr">
              <a:defRPr sz="4500"/>
            </a:lvl1pPr>
          </a:lstStyle>
          <a:p>
            <a:r>
              <a:rPr lang="en-GB"/>
              <a:t>Click to edit Master title style</a:t>
            </a:r>
            <a:endParaRPr lang="en-US"/>
          </a:p>
        </p:txBody>
      </p:sp>
      <p:sp>
        <p:nvSpPr>
          <p:cNvPr id="3" name="Subtitle 2">
            <a:extLst>
              <a:ext uri="{FF2B5EF4-FFF2-40B4-BE49-F238E27FC236}">
                <a16:creationId xmlns:a16="http://schemas.microsoft.com/office/drawing/2014/main" id="{061AFE25-D642-889E-C4F3-EB4670CE54A3}"/>
              </a:ext>
            </a:extLst>
          </p:cNvPr>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EBDA39F0-8E64-DF4C-FA57-8889026DAC23}"/>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30178783-8AC0-DF7D-B186-F2116E920A30}"/>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1CBBD39-5B3E-C2DF-06D7-99435440C875}"/>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219240045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6AD02-572D-C334-076E-B50C26DC3FD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52382174-A17C-8245-6851-A736E8E0A6DD}"/>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6F8FA91-5AF3-9583-73BD-38F46F3118E6}"/>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5FF35449-1DAF-2479-D489-499544891967}"/>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545739A5-89C8-DA9B-12DC-E8DF90D0D190}"/>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22575499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6AD02-572D-C334-076E-B50C26DC3FD6}"/>
              </a:ext>
            </a:extLst>
          </p:cNvPr>
          <p:cNvSpPr>
            <a:spLocks noGrp="1"/>
          </p:cNvSpPr>
          <p:nvPr>
            <p:ph type="title"/>
          </p:nvPr>
        </p:nvSpPr>
        <p:spPr/>
        <p:txBody>
          <a:bodyPr>
            <a:normAutofit/>
          </a:bodyPr>
          <a:lstStyle>
            <a:lvl1pPr>
              <a:defRPr sz="3000">
                <a:latin typeface="Source Sans Pro" panose="020B0503030403020204" pitchFamily="34" charset="0"/>
                <a:ea typeface="Source Sans Pro" panose="020B0503030403020204" pitchFamily="34" charset="0"/>
              </a:defRPr>
            </a:lvl1pPr>
          </a:lstStyle>
          <a:p>
            <a:r>
              <a:rPr lang="en-GB"/>
              <a:t>Click to edit Master title style</a:t>
            </a:r>
            <a:endParaRPr lang="en-US"/>
          </a:p>
        </p:txBody>
      </p:sp>
      <p:cxnSp>
        <p:nvCxnSpPr>
          <p:cNvPr id="7" name="Straight Connector 6">
            <a:extLst>
              <a:ext uri="{FF2B5EF4-FFF2-40B4-BE49-F238E27FC236}">
                <a16:creationId xmlns:a16="http://schemas.microsoft.com/office/drawing/2014/main" id="{4409B23A-C6E2-AFAD-F549-92C5A0F22DC0}"/>
              </a:ext>
            </a:extLst>
          </p:cNvPr>
          <p:cNvCxnSpPr/>
          <p:nvPr/>
        </p:nvCxnSpPr>
        <p:spPr>
          <a:xfrm>
            <a:off x="1341754" y="1180945"/>
            <a:ext cx="10515601" cy="0"/>
          </a:xfrm>
          <a:prstGeom prst="line">
            <a:avLst/>
          </a:prstGeom>
          <a:ln w="28575">
            <a:solidFill>
              <a:srgbClr val="467A78"/>
            </a:solidFill>
          </a:ln>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id="{124E1441-9AFB-0AD3-04A8-BD324E4F21D0}"/>
              </a:ext>
            </a:extLst>
          </p:cNvPr>
          <p:cNvGraphicFramePr>
            <a:graphicFrameLocks/>
          </p:cNvGraphicFramePr>
          <p:nvPr>
            <p:extLst>
              <p:ext uri="{D42A27DB-BD31-4B8C-83A1-F6EECF244321}">
                <p14:modId xmlns:p14="http://schemas.microsoft.com/office/powerpoint/2010/main" val="105850996"/>
              </p:ext>
            </p:extLst>
          </p:nvPr>
        </p:nvGraphicFramePr>
        <p:xfrm>
          <a:off x="1341437" y="1584326"/>
          <a:ext cx="10515600" cy="47517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5">
            <a:extLst>
              <a:ext uri="{FF2B5EF4-FFF2-40B4-BE49-F238E27FC236}">
                <a16:creationId xmlns:a16="http://schemas.microsoft.com/office/drawing/2014/main" id="{C57E45E6-D9B7-C8D4-24D0-EAE762264F53}"/>
              </a:ext>
            </a:extLst>
          </p:cNvPr>
          <p:cNvSpPr txBox="1">
            <a:spLocks/>
          </p:cNvSpPr>
          <p:nvPr/>
        </p:nvSpPr>
        <p:spPr>
          <a:xfrm>
            <a:off x="1219833" y="6431582"/>
            <a:ext cx="1452248" cy="331932"/>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350"/>
              <a:t> </a:t>
            </a:r>
            <a:r>
              <a:rPr lang="en-US" sz="1050" i="1">
                <a:solidFill>
                  <a:schemeClr val="bg1">
                    <a:lumMod val="75000"/>
                  </a:schemeClr>
                </a:solidFill>
                <a:latin typeface="Palatino Linotype" panose="02040502050505030304" pitchFamily="18" charset="0"/>
              </a:rPr>
              <a:t>Chương 1_</a:t>
            </a:r>
            <a:r>
              <a:rPr lang="en-US" sz="1200" i="1">
                <a:solidFill>
                  <a:schemeClr val="bg1">
                    <a:lumMod val="75000"/>
                  </a:schemeClr>
                </a:solidFill>
                <a:latin typeface="Palatino Linotype" panose="02040502050505030304" pitchFamily="18" charset="0"/>
              </a:rPr>
              <a:t>P</a:t>
            </a:r>
            <a:fld id="{074B966B-61C1-4D35-A6DB-517C1428DB9D}" type="slidenum">
              <a:rPr lang="en-US" sz="1200" b="1" i="1" smtClean="0">
                <a:solidFill>
                  <a:schemeClr val="bg1">
                    <a:lumMod val="75000"/>
                  </a:schemeClr>
                </a:solidFill>
                <a:latin typeface="Palatino Linotype" panose="02040502050505030304" pitchFamily="18" charset="0"/>
              </a:rPr>
              <a:pPr/>
              <a:t>‹N°›</a:t>
            </a:fld>
            <a:endParaRPr lang="en-US" sz="1350" b="1" i="1">
              <a:solidFill>
                <a:schemeClr val="bg1">
                  <a:lumMod val="75000"/>
                </a:schemeClr>
              </a:solidFill>
              <a:latin typeface="Palatino Linotype" panose="02040502050505030304" pitchFamily="18" charset="0"/>
            </a:endParaRPr>
          </a:p>
        </p:txBody>
      </p:sp>
    </p:spTree>
    <p:extLst>
      <p:ext uri="{BB962C8B-B14F-4D97-AF65-F5344CB8AC3E}">
        <p14:creationId xmlns:p14="http://schemas.microsoft.com/office/powerpoint/2010/main" val="222679433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67CE4-AD3F-9BC9-1A87-AF91C7B5D884}"/>
              </a:ext>
            </a:extLst>
          </p:cNvPr>
          <p:cNvSpPr>
            <a:spLocks noGrp="1"/>
          </p:cNvSpPr>
          <p:nvPr>
            <p:ph type="title"/>
          </p:nvPr>
        </p:nvSpPr>
        <p:spPr>
          <a:xfrm>
            <a:off x="831849" y="1709738"/>
            <a:ext cx="10515600" cy="2852737"/>
          </a:xfrm>
        </p:spPr>
        <p:txBody>
          <a:bodyPr anchor="b"/>
          <a:lstStyle>
            <a:lvl1pPr>
              <a:defRPr sz="45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73257ED-8654-4A4D-7E95-AF72CFB02EE1}"/>
              </a:ext>
            </a:extLst>
          </p:cNvPr>
          <p:cNvSpPr>
            <a:spLocks noGrp="1"/>
          </p:cNvSpPr>
          <p:nvPr>
            <p:ph type="body" idx="1"/>
          </p:nvPr>
        </p:nvSpPr>
        <p:spPr>
          <a:xfrm>
            <a:off x="831849" y="4589465"/>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AA37731-0932-B5E5-D0EC-CBC44D0F9D0F}"/>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64E1FA61-4D77-9939-C20E-D6916DF7C643}"/>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D09D389-3E56-0B2E-8BED-5B8FAFFFA391}"/>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133560390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14CFB-9E6D-26E9-6CE8-62BB6688CDC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51C8EA0-100B-9E18-1854-308B9CC95C0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D3897D0-F17C-62AD-4A14-554C5BF6271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3AA97E1A-ECFE-9B87-93B9-5ABF136D21C5}"/>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29BA72FB-0509-D5A6-A428-C04D61940FDF}"/>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A41AA42-3BC3-3AD2-2ABB-08BBCBE285E6}"/>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428307072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4FC33-B5E7-5DF6-ADCE-A761CEA7383F}"/>
              </a:ext>
            </a:extLst>
          </p:cNvPr>
          <p:cNvSpPr>
            <a:spLocks noGrp="1"/>
          </p:cNvSpPr>
          <p:nvPr>
            <p:ph type="title"/>
          </p:nvPr>
        </p:nvSpPr>
        <p:spPr>
          <a:xfrm>
            <a:off x="839788" y="365126"/>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59BA230-E04A-73B0-7F62-8F5F992261CA}"/>
              </a:ext>
            </a:extLst>
          </p:cNvPr>
          <p:cNvSpPr>
            <a:spLocks noGrp="1"/>
          </p:cNvSpPr>
          <p:nvPr>
            <p:ph type="body" idx="1"/>
          </p:nvPr>
        </p:nvSpPr>
        <p:spPr>
          <a:xfrm>
            <a:off x="839789"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a:extLst>
              <a:ext uri="{FF2B5EF4-FFF2-40B4-BE49-F238E27FC236}">
                <a16:creationId xmlns:a16="http://schemas.microsoft.com/office/drawing/2014/main" id="{32BAB055-3B10-6F28-A02E-D98B70DDED85}"/>
              </a:ext>
            </a:extLst>
          </p:cNvPr>
          <p:cNvSpPr>
            <a:spLocks noGrp="1"/>
          </p:cNvSpPr>
          <p:nvPr>
            <p:ph sz="half" idx="2"/>
          </p:nvPr>
        </p:nvSpPr>
        <p:spPr>
          <a:xfrm>
            <a:off x="839789"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25F30A07-EA40-410E-6709-F2573705AC3F}"/>
              </a:ext>
            </a:extLst>
          </p:cNvPr>
          <p:cNvSpPr>
            <a:spLocks noGrp="1"/>
          </p:cNvSpPr>
          <p:nvPr>
            <p:ph type="body" sz="quarter" idx="3"/>
          </p:nvPr>
        </p:nvSpPr>
        <p:spPr>
          <a:xfrm>
            <a:off x="6172201"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a:extLst>
              <a:ext uri="{FF2B5EF4-FFF2-40B4-BE49-F238E27FC236}">
                <a16:creationId xmlns:a16="http://schemas.microsoft.com/office/drawing/2014/main" id="{A4C3F6D6-E78B-E627-5908-5D2883833012}"/>
              </a:ext>
            </a:extLst>
          </p:cNvPr>
          <p:cNvSpPr>
            <a:spLocks noGrp="1"/>
          </p:cNvSpPr>
          <p:nvPr>
            <p:ph sz="quarter" idx="4"/>
          </p:nvPr>
        </p:nvSpPr>
        <p:spPr>
          <a:xfrm>
            <a:off x="6172201"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5CC660D-E21E-2830-759A-74E2C243EDC0}"/>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8" name="Footer Placeholder 7">
            <a:extLst>
              <a:ext uri="{FF2B5EF4-FFF2-40B4-BE49-F238E27FC236}">
                <a16:creationId xmlns:a16="http://schemas.microsoft.com/office/drawing/2014/main" id="{B84A6BB5-FAC6-4272-CEE6-CA31EF60561F}"/>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3F6E85E2-6240-231D-3A9B-5C16DAD6A197}"/>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379515946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DF5A4-CDAF-6988-F5D7-78FCA379493D}"/>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C75B368-EE44-2802-497E-FA525E486EAF}"/>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ACE55E8D-A25F-59F3-6A7A-0473137FCE3B}"/>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99A35CAB-E2A5-DE7B-FDC3-F5EDCB159AFA}"/>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250399950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7DAAED0-06F6-1E33-4D8E-89FDB7146B29}"/>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3" name="Footer Placeholder 2">
            <a:extLst>
              <a:ext uri="{FF2B5EF4-FFF2-40B4-BE49-F238E27FC236}">
                <a16:creationId xmlns:a16="http://schemas.microsoft.com/office/drawing/2014/main" id="{39A37CC8-DDC9-5424-3DDF-75D087AA030E}"/>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AD1E9E1E-052E-3796-3CAA-C9F89F9F3DE8}"/>
              </a:ext>
            </a:extLst>
          </p:cNvPr>
          <p:cNvSpPr>
            <a:spLocks noGrp="1"/>
          </p:cNvSpPr>
          <p:nvPr>
            <p:ph type="sldNum" sz="quarter" idx="12"/>
          </p:nvPr>
        </p:nvSpPr>
        <p:spPr>
          <a:xfrm>
            <a:off x="8610600" y="6356352"/>
            <a:ext cx="2743200" cy="365125"/>
          </a:xfrm>
          <a:prstGeom prst="rect">
            <a:avLst/>
          </a:prstGeom>
        </p:spPr>
        <p:txBody>
          <a:bodyPr/>
          <a:lstStyle/>
          <a:p>
            <a:fld id="{074B966B-61C1-4D35-A6DB-517C1428DB9D}" type="slidenum">
              <a:rPr lang="en-US" smtClean="0"/>
              <a:t>‹N°›</a:t>
            </a:fld>
            <a:endParaRPr lang="en-US"/>
          </a:p>
        </p:txBody>
      </p:sp>
    </p:spTree>
    <p:extLst>
      <p:ext uri="{BB962C8B-B14F-4D97-AF65-F5344CB8AC3E}">
        <p14:creationId xmlns:p14="http://schemas.microsoft.com/office/powerpoint/2010/main" val="165312592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C0875-BF5F-B670-4703-8B4AC5203793}"/>
              </a:ext>
            </a:extLst>
          </p:cNvPr>
          <p:cNvSpPr>
            <a:spLocks noGrp="1"/>
          </p:cNvSpPr>
          <p:nvPr>
            <p:ph type="title"/>
          </p:nvPr>
        </p:nvSpPr>
        <p:spPr>
          <a:xfrm>
            <a:off x="839788" y="457200"/>
            <a:ext cx="3932237" cy="1600200"/>
          </a:xfrm>
        </p:spPr>
        <p:txBody>
          <a:bodyPr anchor="b"/>
          <a:lstStyle>
            <a:lvl1pPr>
              <a:defRPr sz="24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0F521578-C7BF-3D5A-7B8D-7F757669DC23}"/>
              </a:ext>
            </a:extLst>
          </p:cNvPr>
          <p:cNvSpPr>
            <a:spLocks noGrp="1"/>
          </p:cNvSpPr>
          <p:nvPr>
            <p:ph idx="1"/>
          </p:nvPr>
        </p:nvSpPr>
        <p:spPr>
          <a:xfrm>
            <a:off x="5183188" y="987426"/>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1454060-581A-D656-12A2-D5D87888151B}"/>
              </a:ext>
            </a:extLst>
          </p:cNvPr>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a:extLst>
              <a:ext uri="{FF2B5EF4-FFF2-40B4-BE49-F238E27FC236}">
                <a16:creationId xmlns:a16="http://schemas.microsoft.com/office/drawing/2014/main" id="{8CC5DD24-B50B-02AA-3A23-2BD3B9D7F880}"/>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071F5648-86C5-5D1D-6D01-6260775E7656}"/>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CD67ACE-D9E4-66AE-2A32-FC178CBE6F4D}"/>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110682173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40A16-D859-416C-8D37-04EAD365F6A6}"/>
              </a:ext>
            </a:extLst>
          </p:cNvPr>
          <p:cNvSpPr>
            <a:spLocks noGrp="1"/>
          </p:cNvSpPr>
          <p:nvPr>
            <p:ph type="title"/>
          </p:nvPr>
        </p:nvSpPr>
        <p:spPr>
          <a:xfrm>
            <a:off x="839788" y="457200"/>
            <a:ext cx="3932237" cy="1600200"/>
          </a:xfrm>
        </p:spPr>
        <p:txBody>
          <a:bodyPr anchor="b"/>
          <a:lstStyle>
            <a:lvl1pPr>
              <a:defRPr sz="24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B654A95-17DB-5A99-A0B2-6CF0B7A99E7F}"/>
              </a:ext>
            </a:extLst>
          </p:cNvPr>
          <p:cNvSpPr>
            <a:spLocks noGrp="1"/>
          </p:cNvSpPr>
          <p:nvPr>
            <p:ph type="pic" idx="1"/>
          </p:nvPr>
        </p:nvSpPr>
        <p:spPr>
          <a:xfrm>
            <a:off x="5183188" y="987426"/>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GB"/>
              <a:t>Click icon to add picture</a:t>
            </a:r>
            <a:endParaRPr lang="en-US"/>
          </a:p>
        </p:txBody>
      </p:sp>
      <p:sp>
        <p:nvSpPr>
          <p:cNvPr id="4" name="Text Placeholder 3">
            <a:extLst>
              <a:ext uri="{FF2B5EF4-FFF2-40B4-BE49-F238E27FC236}">
                <a16:creationId xmlns:a16="http://schemas.microsoft.com/office/drawing/2014/main" id="{8B2130BC-3982-E683-1E42-59B4985FDDFC}"/>
              </a:ext>
            </a:extLst>
          </p:cNvPr>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a:extLst>
              <a:ext uri="{FF2B5EF4-FFF2-40B4-BE49-F238E27FC236}">
                <a16:creationId xmlns:a16="http://schemas.microsoft.com/office/drawing/2014/main" id="{028454CC-7C7A-7B80-FEF9-CAC41DCEE176}"/>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id="{7E48CDEC-3C2D-4E72-1EFB-93C16D295BE0}"/>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AEC6640-052A-FC20-33C5-6ABCF3A9E6F4}"/>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314259180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2B581-4478-316C-E017-3644A950498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9AA1AA1-E0BF-7BA6-9579-F12AA0EE9F8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3BCB3CD-A6CC-7B9F-A324-48D30EE9429B}"/>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6C8DB536-CC0F-3FD6-5005-EA78F47BE210}"/>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65D10C5-5053-998E-08E9-E24331FC16B9}"/>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387325619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BE246E-8C75-DCA3-DB7F-6EA2FEE99F29}"/>
              </a:ext>
            </a:extLst>
          </p:cNvPr>
          <p:cNvSpPr>
            <a:spLocks noGrp="1"/>
          </p:cNvSpPr>
          <p:nvPr>
            <p:ph type="title" orient="vert"/>
          </p:nvPr>
        </p:nvSpPr>
        <p:spPr>
          <a:xfrm>
            <a:off x="8724901"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D61A9E7-BB09-BB63-A116-F16AE1BD4145}"/>
              </a:ext>
            </a:extLst>
          </p:cNvPr>
          <p:cNvSpPr>
            <a:spLocks noGrp="1"/>
          </p:cNvSpPr>
          <p:nvPr>
            <p:ph type="body" orient="vert" idx="1"/>
          </p:nvPr>
        </p:nvSpPr>
        <p:spPr>
          <a:xfrm>
            <a:off x="838201"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956E4E0-368F-A032-B110-84FBBFDC645F}"/>
              </a:ext>
            </a:extLst>
          </p:cNvPr>
          <p:cNvSpPr>
            <a:spLocks noGrp="1"/>
          </p:cNvSpPr>
          <p:nvPr>
            <p:ph type="dt" sz="half" idx="10"/>
          </p:nvPr>
        </p:nvSpPr>
        <p:spPr>
          <a:xfrm>
            <a:off x="838200" y="6356352"/>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id="{ACAD2E2B-2A88-3153-08D6-F4DE86BC43BC}"/>
              </a:ext>
            </a:extLst>
          </p:cNvPr>
          <p:cNvSpPr>
            <a:spLocks noGrp="1"/>
          </p:cNvSpPr>
          <p:nvPr>
            <p:ph type="ftr" sz="quarter" idx="11"/>
          </p:nvPr>
        </p:nvSpPr>
        <p:spPr>
          <a:xfrm>
            <a:off x="4038600" y="6356352"/>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D52D9CE-AE03-F0C2-36D6-266388D7CCBB}"/>
              </a:ext>
            </a:extLst>
          </p:cNvPr>
          <p:cNvSpPr>
            <a:spLocks noGrp="1"/>
          </p:cNvSpPr>
          <p:nvPr>
            <p:ph type="sldNum" sz="quarter" idx="12"/>
          </p:nvPr>
        </p:nvSpPr>
        <p:spPr>
          <a:xfrm>
            <a:off x="8610600" y="6356352"/>
            <a:ext cx="2743200" cy="365125"/>
          </a:xfrm>
          <a:prstGeom prst="rect">
            <a:avLst/>
          </a:prstGeom>
        </p:spPr>
        <p:txBody>
          <a:bodyPr/>
          <a:lstStyle/>
          <a:p>
            <a:fld id="{2EE5E1EC-1E5A-47AB-978E-929E04779614}" type="slidenum">
              <a:rPr lang="en-US" smtClean="0"/>
              <a:t>‹N°›</a:t>
            </a:fld>
            <a:endParaRPr lang="en-US"/>
          </a:p>
        </p:txBody>
      </p:sp>
    </p:spTree>
    <p:extLst>
      <p:ext uri="{BB962C8B-B14F-4D97-AF65-F5344CB8AC3E}">
        <p14:creationId xmlns:p14="http://schemas.microsoft.com/office/powerpoint/2010/main" val="28848377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70241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DF5A4-CDAF-6988-F5D7-78FCA379493D}"/>
              </a:ext>
            </a:extLst>
          </p:cNvPr>
          <p:cNvSpPr>
            <a:spLocks noGrp="1"/>
          </p:cNvSpPr>
          <p:nvPr>
            <p:ph type="title" hasCustomPrompt="1"/>
          </p:nvPr>
        </p:nvSpPr>
        <p:spPr>
          <a:xfrm>
            <a:off x="1240155" y="1477254"/>
            <a:ext cx="10515600" cy="1054972"/>
          </a:xfrm>
          <a:solidFill>
            <a:schemeClr val="bg2"/>
          </a:solidFill>
        </p:spPr>
        <p:txBody>
          <a:bodyPr>
            <a:normAutofit/>
          </a:bodyPr>
          <a:lstStyle>
            <a:lvl1pPr>
              <a:defRPr sz="3000" i="1" u="none">
                <a:latin typeface="Palatino Linotype" panose="02040502050505030304" pitchFamily="18" charset="0"/>
              </a:defRPr>
            </a:lvl1pPr>
          </a:lstStyle>
          <a:p>
            <a:r>
              <a:rPr lang="en-US"/>
              <a:t>Bài tập</a:t>
            </a:r>
          </a:p>
        </p:txBody>
      </p:sp>
      <p:sp>
        <p:nvSpPr>
          <p:cNvPr id="6" name="Content Placeholder 2">
            <a:extLst>
              <a:ext uri="{FF2B5EF4-FFF2-40B4-BE49-F238E27FC236}">
                <a16:creationId xmlns:a16="http://schemas.microsoft.com/office/drawing/2014/main" id="{C3DE4B15-7A4F-1D9B-BD43-498C1A7F43B2}"/>
              </a:ext>
            </a:extLst>
          </p:cNvPr>
          <p:cNvSpPr>
            <a:spLocks noGrp="1"/>
          </p:cNvSpPr>
          <p:nvPr>
            <p:ph idx="1"/>
          </p:nvPr>
        </p:nvSpPr>
        <p:spPr>
          <a:xfrm>
            <a:off x="1240158" y="2600962"/>
            <a:ext cx="10515599" cy="2641599"/>
          </a:xfrm>
          <a:solidFill>
            <a:schemeClr val="bg2"/>
          </a:solidFill>
        </p:spPr>
        <p:txBody>
          <a:bodyPr>
            <a:normAutofit/>
          </a:bodyPr>
          <a:lstStyle>
            <a:lvl1pPr marL="135000" indent="-342900">
              <a:lnSpc>
                <a:spcPct val="120000"/>
              </a:lnSpc>
              <a:spcBef>
                <a:spcPts val="450"/>
              </a:spcBef>
              <a:spcAft>
                <a:spcPts val="450"/>
              </a:spcAft>
              <a:buSzPct val="70000"/>
              <a:buFont typeface="Wingdings" pitchFamily="2" charset="2"/>
              <a:buChar char="v"/>
              <a:defRPr sz="1650" b="0" i="1">
                <a:latin typeface="Palatino Linotype" panose="02040502050505030304" pitchFamily="18" charset="0"/>
                <a:ea typeface="Source Sans Pro" panose="020B0503030403020204" pitchFamily="34" charset="0"/>
                <a:cs typeface="Arial" panose="020B0604020202020204" pitchFamily="34" charset="0"/>
              </a:defRPr>
            </a:lvl1pPr>
            <a:lvl2pPr marL="514350" indent="-279450">
              <a:lnSpc>
                <a:spcPct val="125000"/>
              </a:lnSpc>
              <a:spcBef>
                <a:spcPts val="450"/>
              </a:spcBef>
              <a:spcAft>
                <a:spcPts val="450"/>
              </a:spcAft>
              <a:buSzPct val="82000"/>
              <a:buFont typeface="Wingdings" pitchFamily="2" charset="2"/>
              <a:buChar char="Ø"/>
              <a:defRPr sz="1350" b="0" i="0">
                <a:latin typeface="Source Sans Pro" panose="020B0503030403020204" pitchFamily="34" charset="0"/>
                <a:ea typeface="Source Sans Pro" panose="020B0503030403020204" pitchFamily="34" charset="0"/>
                <a:cs typeface="Arial" panose="020B0604020202020204" pitchFamily="34" charset="0"/>
              </a:defRPr>
            </a:lvl2pPr>
            <a:lvl3pPr marL="857250" indent="-171450">
              <a:lnSpc>
                <a:spcPct val="125000"/>
              </a:lnSpc>
              <a:spcBef>
                <a:spcPts val="450"/>
              </a:spcBef>
              <a:spcAft>
                <a:spcPts val="450"/>
              </a:spcAft>
              <a:buFont typeface="Wingdings" pitchFamily="2" charset="2"/>
              <a:buChar char="§"/>
              <a:defRPr sz="1200" b="0" i="0">
                <a:latin typeface="Source Sans Pro" panose="020B0503030403020204" pitchFamily="34" charset="0"/>
                <a:ea typeface="Source Sans Pro" panose="020B0503030403020204" pitchFamily="34" charset="0"/>
                <a:cs typeface="Arial" panose="020B0604020202020204" pitchFamily="34" charset="0"/>
              </a:defRPr>
            </a:lvl3pPr>
            <a:lvl4pPr>
              <a:lnSpc>
                <a:spcPct val="125000"/>
              </a:lnSpc>
              <a:spcBef>
                <a:spcPts val="450"/>
              </a:spcBef>
              <a:spcAft>
                <a:spcPts val="450"/>
              </a:spcAft>
              <a:defRPr sz="1050" b="0" i="0">
                <a:latin typeface="Source Sans Pro" panose="020B0503030403020204" pitchFamily="34" charset="0"/>
                <a:ea typeface="Source Sans Pro" panose="020B0503030403020204" pitchFamily="34" charset="0"/>
                <a:cs typeface="Arial" panose="020B0604020202020204" pitchFamily="34" charset="0"/>
              </a:defRPr>
            </a:lvl4pPr>
            <a:lvl5pPr marL="1543050" indent="-171450">
              <a:lnSpc>
                <a:spcPct val="125000"/>
              </a:lnSpc>
              <a:spcBef>
                <a:spcPts val="450"/>
              </a:spcBef>
              <a:spcAft>
                <a:spcPts val="450"/>
              </a:spcAft>
              <a:buFont typeface="Wingdings" pitchFamily="2" charset="2"/>
              <a:buChar char="ü"/>
              <a:defRPr sz="1050" b="0" i="0">
                <a:latin typeface="Source Sans Pro" panose="020B0503030403020204" pitchFamily="34" charset="0"/>
                <a:ea typeface="Source Sans Pro" panose="020B0503030403020204" pitchFamily="34" charset="0"/>
                <a:cs typeface="Arial" panose="020B0604020202020204" pitchFamily="34" charset="0"/>
              </a:defRPr>
            </a:lvl5pPr>
          </a:lstStyle>
          <a:p>
            <a:pPr lvl="0"/>
            <a:r>
              <a:rPr lang="en-GB"/>
              <a:t>Click to edit Master text styles</a:t>
            </a:r>
          </a:p>
        </p:txBody>
      </p:sp>
      <p:sp>
        <p:nvSpPr>
          <p:cNvPr id="7" name="Slide Number Placeholder 5">
            <a:extLst>
              <a:ext uri="{FF2B5EF4-FFF2-40B4-BE49-F238E27FC236}">
                <a16:creationId xmlns:a16="http://schemas.microsoft.com/office/drawing/2014/main" id="{61252704-DDE2-183B-464E-639BF103E94B}"/>
              </a:ext>
            </a:extLst>
          </p:cNvPr>
          <p:cNvSpPr>
            <a:spLocks noGrp="1"/>
          </p:cNvSpPr>
          <p:nvPr>
            <p:ph type="sldNum" sz="quarter" idx="12"/>
          </p:nvPr>
        </p:nvSpPr>
        <p:spPr>
          <a:xfrm>
            <a:off x="1067433" y="6454298"/>
            <a:ext cx="1452248" cy="331932"/>
          </a:xfrm>
          <a:prstGeom prst="rect">
            <a:avLst/>
          </a:prstGeom>
        </p:spPr>
        <p:txBody>
          <a:bodyPr/>
          <a:lstStyle/>
          <a:p>
            <a:r>
              <a:rPr lang="en-US"/>
              <a:t> </a:t>
            </a:r>
            <a:r>
              <a:rPr lang="en-US" sz="1050" i="1">
                <a:solidFill>
                  <a:schemeClr val="bg1">
                    <a:lumMod val="75000"/>
                  </a:schemeClr>
                </a:solidFill>
                <a:latin typeface="Palatino Linotype" panose="02040502050505030304" pitchFamily="18" charset="0"/>
              </a:rPr>
              <a:t>Chương 1_</a:t>
            </a:r>
            <a:r>
              <a:rPr lang="en-US" sz="1200" i="1">
                <a:solidFill>
                  <a:schemeClr val="bg1">
                    <a:lumMod val="75000"/>
                  </a:schemeClr>
                </a:solidFill>
                <a:latin typeface="Palatino Linotype" panose="02040502050505030304" pitchFamily="18" charset="0"/>
              </a:rPr>
              <a:t>P</a:t>
            </a:r>
            <a:fld id="{074B966B-61C1-4D35-A6DB-517C1428DB9D}" type="slidenum">
              <a:rPr lang="en-US" sz="1200" b="1" i="1" smtClean="0">
                <a:solidFill>
                  <a:schemeClr val="bg1">
                    <a:lumMod val="75000"/>
                  </a:schemeClr>
                </a:solidFill>
                <a:latin typeface="Palatino Linotype" panose="02040502050505030304" pitchFamily="18" charset="0"/>
              </a:rPr>
              <a:pPr/>
              <a:t>‹N°›</a:t>
            </a:fld>
            <a:endParaRPr lang="en-US" b="1" i="1">
              <a:solidFill>
                <a:schemeClr val="bg1">
                  <a:lumMod val="75000"/>
                </a:schemeClr>
              </a:solidFill>
              <a:latin typeface="Palatino Linotype" panose="02040502050505030304" pitchFamily="18" charset="0"/>
            </a:endParaRPr>
          </a:p>
        </p:txBody>
      </p:sp>
    </p:spTree>
    <p:extLst>
      <p:ext uri="{BB962C8B-B14F-4D97-AF65-F5344CB8AC3E}">
        <p14:creationId xmlns:p14="http://schemas.microsoft.com/office/powerpoint/2010/main" val="25686304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67CE4-AD3F-9BC9-1A87-AF91C7B5D884}"/>
              </a:ext>
            </a:extLst>
          </p:cNvPr>
          <p:cNvSpPr>
            <a:spLocks noGrp="1"/>
          </p:cNvSpPr>
          <p:nvPr>
            <p:ph type="title"/>
          </p:nvPr>
        </p:nvSpPr>
        <p:spPr>
          <a:xfrm>
            <a:off x="1219200" y="1709738"/>
            <a:ext cx="10128251" cy="2852737"/>
          </a:xfrm>
        </p:spPr>
        <p:txBody>
          <a:bodyPr anchor="b"/>
          <a:lstStyle>
            <a:lvl1pPr>
              <a:defRPr sz="36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73257ED-8654-4A4D-7E95-AF72CFB02EE1}"/>
              </a:ext>
            </a:extLst>
          </p:cNvPr>
          <p:cNvSpPr>
            <a:spLocks noGrp="1"/>
          </p:cNvSpPr>
          <p:nvPr>
            <p:ph type="body" idx="1"/>
          </p:nvPr>
        </p:nvSpPr>
        <p:spPr>
          <a:xfrm>
            <a:off x="1219200" y="4589465"/>
            <a:ext cx="10128251"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Tree>
    <p:extLst>
      <p:ext uri="{BB962C8B-B14F-4D97-AF65-F5344CB8AC3E}">
        <p14:creationId xmlns:p14="http://schemas.microsoft.com/office/powerpoint/2010/main" val="1850907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14CFB-9E6D-26E9-6CE8-62BB6688CDC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51C8EA0-100B-9E18-1854-308B9CC95C0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D3897D0-F17C-62AD-4A14-554C5BF6271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3AA97E1A-ECFE-9B87-93B9-5ABF136D21C5}"/>
              </a:ext>
            </a:extLst>
          </p:cNvPr>
          <p:cNvSpPr>
            <a:spLocks noGrp="1"/>
          </p:cNvSpPr>
          <p:nvPr>
            <p:ph type="dt" sz="half" idx="10"/>
          </p:nvPr>
        </p:nvSpPr>
        <p:spPr>
          <a:xfrm>
            <a:off x="838200" y="6356352"/>
            <a:ext cx="2743200" cy="365125"/>
          </a:xfrm>
          <a:prstGeom prst="rect">
            <a:avLst/>
          </a:prstGeom>
        </p:spPr>
        <p:txBody>
          <a:bodyPr/>
          <a:lstStyle/>
          <a:p>
            <a:fld id="{412D165E-2ED9-4DA9-99B2-16E4DB74B7D0}" type="datetimeFigureOut">
              <a:rPr lang="en-GB" smtClean="0"/>
              <a:pPr/>
              <a:t>24/12/2024</a:t>
            </a:fld>
            <a:endParaRPr lang="en-GB"/>
          </a:p>
        </p:txBody>
      </p:sp>
      <p:sp>
        <p:nvSpPr>
          <p:cNvPr id="6" name="Footer Placeholder 5">
            <a:extLst>
              <a:ext uri="{FF2B5EF4-FFF2-40B4-BE49-F238E27FC236}">
                <a16:creationId xmlns:a16="http://schemas.microsoft.com/office/drawing/2014/main" id="{29BA72FB-0509-D5A6-A428-C04D61940FDF}"/>
              </a:ext>
            </a:extLst>
          </p:cNvPr>
          <p:cNvSpPr>
            <a:spLocks noGrp="1"/>
          </p:cNvSpPr>
          <p:nvPr>
            <p:ph type="ftr" sz="quarter" idx="11"/>
          </p:nvPr>
        </p:nvSpPr>
        <p:spPr>
          <a:xfrm>
            <a:off x="4038600" y="6356352"/>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7A41AA42-3BC3-3AD2-2ABB-08BBCBE285E6}"/>
              </a:ext>
            </a:extLst>
          </p:cNvPr>
          <p:cNvSpPr>
            <a:spLocks noGrp="1"/>
          </p:cNvSpPr>
          <p:nvPr>
            <p:ph type="sldNum" sz="quarter" idx="12"/>
          </p:nvPr>
        </p:nvSpPr>
        <p:spPr>
          <a:xfrm>
            <a:off x="8610600" y="6356352"/>
            <a:ext cx="2743200" cy="365125"/>
          </a:xfrm>
          <a:prstGeom prst="rect">
            <a:avLst/>
          </a:prstGeom>
        </p:spPr>
        <p:txBody>
          <a:bodyPr/>
          <a:lstStyle/>
          <a:p>
            <a:fld id="{8DF14E08-3E27-4330-BBCC-108ACDB8E4C7}" type="slidenum">
              <a:rPr lang="en-GB" smtClean="0"/>
              <a:pPr/>
              <a:t>‹N°›</a:t>
            </a:fld>
            <a:endParaRPr lang="en-GB"/>
          </a:p>
        </p:txBody>
      </p:sp>
    </p:spTree>
    <p:extLst>
      <p:ext uri="{BB962C8B-B14F-4D97-AF65-F5344CB8AC3E}">
        <p14:creationId xmlns:p14="http://schemas.microsoft.com/office/powerpoint/2010/main" val="1509248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4FC33-B5E7-5DF6-ADCE-A761CEA7383F}"/>
              </a:ext>
            </a:extLst>
          </p:cNvPr>
          <p:cNvSpPr>
            <a:spLocks noGrp="1"/>
          </p:cNvSpPr>
          <p:nvPr>
            <p:ph type="title"/>
          </p:nvPr>
        </p:nvSpPr>
        <p:spPr>
          <a:xfrm>
            <a:off x="839788" y="365126"/>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59BA230-E04A-73B0-7F62-8F5F992261CA}"/>
              </a:ext>
            </a:extLst>
          </p:cNvPr>
          <p:cNvSpPr>
            <a:spLocks noGrp="1"/>
          </p:cNvSpPr>
          <p:nvPr>
            <p:ph type="body" idx="1"/>
          </p:nvPr>
        </p:nvSpPr>
        <p:spPr>
          <a:xfrm>
            <a:off x="839789"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a:extLst>
              <a:ext uri="{FF2B5EF4-FFF2-40B4-BE49-F238E27FC236}">
                <a16:creationId xmlns:a16="http://schemas.microsoft.com/office/drawing/2014/main" id="{32BAB055-3B10-6F28-A02E-D98B70DDED85}"/>
              </a:ext>
            </a:extLst>
          </p:cNvPr>
          <p:cNvSpPr>
            <a:spLocks noGrp="1"/>
          </p:cNvSpPr>
          <p:nvPr>
            <p:ph sz="half" idx="2"/>
          </p:nvPr>
        </p:nvSpPr>
        <p:spPr>
          <a:xfrm>
            <a:off x="839789"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25F30A07-EA40-410E-6709-F2573705AC3F}"/>
              </a:ext>
            </a:extLst>
          </p:cNvPr>
          <p:cNvSpPr>
            <a:spLocks noGrp="1"/>
          </p:cNvSpPr>
          <p:nvPr>
            <p:ph type="body" sz="quarter" idx="3"/>
          </p:nvPr>
        </p:nvSpPr>
        <p:spPr>
          <a:xfrm>
            <a:off x="6172201"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a:extLst>
              <a:ext uri="{FF2B5EF4-FFF2-40B4-BE49-F238E27FC236}">
                <a16:creationId xmlns:a16="http://schemas.microsoft.com/office/drawing/2014/main" id="{A4C3F6D6-E78B-E627-5908-5D2883833012}"/>
              </a:ext>
            </a:extLst>
          </p:cNvPr>
          <p:cNvSpPr>
            <a:spLocks noGrp="1"/>
          </p:cNvSpPr>
          <p:nvPr>
            <p:ph sz="quarter" idx="4"/>
          </p:nvPr>
        </p:nvSpPr>
        <p:spPr>
          <a:xfrm>
            <a:off x="6172201"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5CC660D-E21E-2830-759A-74E2C243EDC0}"/>
              </a:ext>
            </a:extLst>
          </p:cNvPr>
          <p:cNvSpPr>
            <a:spLocks noGrp="1"/>
          </p:cNvSpPr>
          <p:nvPr>
            <p:ph type="dt" sz="half" idx="10"/>
          </p:nvPr>
        </p:nvSpPr>
        <p:spPr>
          <a:xfrm>
            <a:off x="838200" y="6356352"/>
            <a:ext cx="2743200" cy="365125"/>
          </a:xfrm>
          <a:prstGeom prst="rect">
            <a:avLst/>
          </a:prstGeom>
        </p:spPr>
        <p:txBody>
          <a:bodyPr/>
          <a:lstStyle/>
          <a:p>
            <a:fld id="{412D165E-2ED9-4DA9-99B2-16E4DB74B7D0}" type="datetimeFigureOut">
              <a:rPr lang="en-GB" smtClean="0"/>
              <a:pPr/>
              <a:t>24/12/2024</a:t>
            </a:fld>
            <a:endParaRPr lang="en-GB"/>
          </a:p>
        </p:txBody>
      </p:sp>
      <p:sp>
        <p:nvSpPr>
          <p:cNvPr id="8" name="Footer Placeholder 7">
            <a:extLst>
              <a:ext uri="{FF2B5EF4-FFF2-40B4-BE49-F238E27FC236}">
                <a16:creationId xmlns:a16="http://schemas.microsoft.com/office/drawing/2014/main" id="{B84A6BB5-FAC6-4272-CEE6-CA31EF60561F}"/>
              </a:ext>
            </a:extLst>
          </p:cNvPr>
          <p:cNvSpPr>
            <a:spLocks noGrp="1"/>
          </p:cNvSpPr>
          <p:nvPr>
            <p:ph type="ftr" sz="quarter" idx="11"/>
          </p:nvPr>
        </p:nvSpPr>
        <p:spPr>
          <a:xfrm>
            <a:off x="4038600" y="6356352"/>
            <a:ext cx="4114800" cy="365125"/>
          </a:xfrm>
          <a:prstGeom prst="rect">
            <a:avLst/>
          </a:prstGeom>
        </p:spPr>
        <p:txBody>
          <a:bodyPr/>
          <a:lstStyle/>
          <a:p>
            <a:endParaRPr lang="en-GB"/>
          </a:p>
        </p:txBody>
      </p:sp>
      <p:sp>
        <p:nvSpPr>
          <p:cNvPr id="9" name="Slide Number Placeholder 8">
            <a:extLst>
              <a:ext uri="{FF2B5EF4-FFF2-40B4-BE49-F238E27FC236}">
                <a16:creationId xmlns:a16="http://schemas.microsoft.com/office/drawing/2014/main" id="{3F6E85E2-6240-231D-3A9B-5C16DAD6A197}"/>
              </a:ext>
            </a:extLst>
          </p:cNvPr>
          <p:cNvSpPr>
            <a:spLocks noGrp="1"/>
          </p:cNvSpPr>
          <p:nvPr>
            <p:ph type="sldNum" sz="quarter" idx="12"/>
          </p:nvPr>
        </p:nvSpPr>
        <p:spPr>
          <a:xfrm>
            <a:off x="8610600" y="6356352"/>
            <a:ext cx="2743200" cy="365125"/>
          </a:xfrm>
          <a:prstGeom prst="rect">
            <a:avLst/>
          </a:prstGeom>
        </p:spPr>
        <p:txBody>
          <a:bodyPr/>
          <a:lstStyle/>
          <a:p>
            <a:fld id="{8DF14E08-3E27-4330-BBCC-108ACDB8E4C7}" type="slidenum">
              <a:rPr lang="en-GB" smtClean="0"/>
              <a:pPr/>
              <a:t>‹N°›</a:t>
            </a:fld>
            <a:endParaRPr lang="en-GB"/>
          </a:p>
        </p:txBody>
      </p:sp>
    </p:spTree>
    <p:extLst>
      <p:ext uri="{BB962C8B-B14F-4D97-AF65-F5344CB8AC3E}">
        <p14:creationId xmlns:p14="http://schemas.microsoft.com/office/powerpoint/2010/main" val="9333635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theme" Target="../theme/theme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5.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theme" Target="../theme/theme4.xml"/><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0" Type="http://schemas.openxmlformats.org/officeDocument/2006/relationships/slideLayout" Target="../slideLayouts/slideLayout47.xml"/><Relationship Id="rId4" Type="http://schemas.openxmlformats.org/officeDocument/2006/relationships/slideLayout" Target="../slideLayouts/slideLayout41.xml"/><Relationship Id="rId9" Type="http://schemas.openxmlformats.org/officeDocument/2006/relationships/slideLayout" Target="../slideLayouts/slideLayout4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C66B8C-5FA1-9315-6AEB-2FD3980D9476}"/>
              </a:ext>
            </a:extLst>
          </p:cNvPr>
          <p:cNvSpPr>
            <a:spLocks noGrp="1"/>
          </p:cNvSpPr>
          <p:nvPr>
            <p:ph type="title"/>
          </p:nvPr>
        </p:nvSpPr>
        <p:spPr>
          <a:xfrm>
            <a:off x="1341755" y="339334"/>
            <a:ext cx="10515600" cy="1054972"/>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6B951E1-166E-98A2-4318-E0C01E97DF5E}"/>
              </a:ext>
            </a:extLst>
          </p:cNvPr>
          <p:cNvSpPr>
            <a:spLocks noGrp="1"/>
          </p:cNvSpPr>
          <p:nvPr>
            <p:ph type="body" idx="1"/>
          </p:nvPr>
        </p:nvSpPr>
        <p:spPr>
          <a:xfrm>
            <a:off x="1341757" y="1591398"/>
            <a:ext cx="10515599" cy="4927269"/>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a:extLst>
              <a:ext uri="{FF2B5EF4-FFF2-40B4-BE49-F238E27FC236}">
                <a16:creationId xmlns:a16="http://schemas.microsoft.com/office/drawing/2014/main" id="{B68D291E-81C2-013E-D1D4-B6407434E054}"/>
              </a:ext>
            </a:extLst>
          </p:cNvPr>
          <p:cNvSpPr/>
          <p:nvPr/>
        </p:nvSpPr>
        <p:spPr>
          <a:xfrm>
            <a:off x="182880" y="142242"/>
            <a:ext cx="792480" cy="6575904"/>
          </a:xfrm>
          <a:prstGeom prst="rect">
            <a:avLst/>
          </a:prstGeom>
          <a:solidFill>
            <a:srgbClr val="508784"/>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spcBef>
                <a:spcPts val="450"/>
              </a:spcBef>
              <a:spcAft>
                <a:spcPts val="0"/>
              </a:spcAft>
            </a:pPr>
            <a:r>
              <a:rPr lang="en-GB" sz="1600" b="1">
                <a:solidFill>
                  <a:schemeClr val="accent3">
                    <a:lumMod val="60000"/>
                    <a:lumOff val="40000"/>
                  </a:schemeClr>
                </a:solidFill>
              </a:rPr>
              <a:t>B</a:t>
            </a:r>
            <a:r>
              <a:rPr lang="en-VN" sz="1600" b="1">
                <a:solidFill>
                  <a:schemeClr val="accent3">
                    <a:lumMod val="60000"/>
                    <a:lumOff val="40000"/>
                  </a:schemeClr>
                </a:solidFill>
              </a:rPr>
              <a:t>ài giảng Nhập môn DIGITAL MARKETING </a:t>
            </a:r>
            <a:r>
              <a:rPr lang="en-VN" sz="1600" b="1" i="1">
                <a:solidFill>
                  <a:schemeClr val="accent3">
                    <a:lumMod val="60000"/>
                    <a:lumOff val="40000"/>
                  </a:schemeClr>
                </a:solidFill>
              </a:rPr>
              <a:t>(T1-2024)</a:t>
            </a:r>
          </a:p>
          <a:p>
            <a:pPr algn="ctr">
              <a:spcBef>
                <a:spcPts val="450"/>
              </a:spcBef>
              <a:spcAft>
                <a:spcPts val="0"/>
              </a:spcAft>
            </a:pPr>
            <a:r>
              <a:rPr lang="en-VN" sz="1200" b="1" i="1">
                <a:solidFill>
                  <a:schemeClr val="accent3">
                    <a:lumMod val="60000"/>
                    <a:lumOff val="40000"/>
                  </a:schemeClr>
                </a:solidFill>
                <a:latin typeface="Palatino Linotype" panose="02040502050505030304" pitchFamily="18" charset="0"/>
              </a:rPr>
              <a:t>BM. QT bán hàng &amp; Digital Marketing – K</a:t>
            </a:r>
            <a:r>
              <a:rPr lang="en-GB" sz="1200" b="1" i="1">
                <a:solidFill>
                  <a:schemeClr val="accent3">
                    <a:lumMod val="60000"/>
                    <a:lumOff val="40000"/>
                  </a:schemeClr>
                </a:solidFill>
                <a:latin typeface="Palatino Linotype" panose="02040502050505030304" pitchFamily="18" charset="0"/>
              </a:rPr>
              <a:t>h</a:t>
            </a:r>
            <a:r>
              <a:rPr lang="en-VN" sz="1200" b="1" i="1">
                <a:solidFill>
                  <a:schemeClr val="accent3">
                    <a:lumMod val="60000"/>
                    <a:lumOff val="40000"/>
                  </a:schemeClr>
                </a:solidFill>
                <a:latin typeface="Palatino Linotype" panose="02040502050505030304" pitchFamily="18" charset="0"/>
              </a:rPr>
              <a:t>oa Marketing – ĐH. KTQD</a:t>
            </a:r>
          </a:p>
        </p:txBody>
      </p:sp>
      <p:sp>
        <p:nvSpPr>
          <p:cNvPr id="6" name="Half Frame 6">
            <a:extLst>
              <a:ext uri="{FF2B5EF4-FFF2-40B4-BE49-F238E27FC236}">
                <a16:creationId xmlns:a16="http://schemas.microsoft.com/office/drawing/2014/main" id="{2FF3837A-D30E-C86A-F5BA-27F2DD3425FE}"/>
              </a:ext>
            </a:extLst>
          </p:cNvPr>
          <p:cNvSpPr/>
          <p:nvPr/>
        </p:nvSpPr>
        <p:spPr>
          <a:xfrm rot="10800000">
            <a:off x="10327623" y="6014720"/>
            <a:ext cx="1712611" cy="703425"/>
          </a:xfrm>
          <a:prstGeom prst="halfFrame">
            <a:avLst>
              <a:gd name="adj1" fmla="val 9018"/>
              <a:gd name="adj2" fmla="val 9298"/>
            </a:avLst>
          </a:prstGeom>
          <a:solidFill>
            <a:srgbClr val="508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350">
              <a:solidFill>
                <a:schemeClr val="tx1"/>
              </a:solidFill>
            </a:endParaRPr>
          </a:p>
        </p:txBody>
      </p:sp>
      <p:sp>
        <p:nvSpPr>
          <p:cNvPr id="12" name="Half Frame 6">
            <a:extLst>
              <a:ext uri="{FF2B5EF4-FFF2-40B4-BE49-F238E27FC236}">
                <a16:creationId xmlns:a16="http://schemas.microsoft.com/office/drawing/2014/main" id="{ED048576-5088-DA1B-DD0A-7ABF10A157D3}"/>
              </a:ext>
            </a:extLst>
          </p:cNvPr>
          <p:cNvSpPr/>
          <p:nvPr/>
        </p:nvSpPr>
        <p:spPr>
          <a:xfrm flipH="1">
            <a:off x="10327626" y="139854"/>
            <a:ext cx="1712609" cy="703425"/>
          </a:xfrm>
          <a:prstGeom prst="halfFrame">
            <a:avLst>
              <a:gd name="adj1" fmla="val 9018"/>
              <a:gd name="adj2" fmla="val 9298"/>
            </a:avLst>
          </a:prstGeom>
          <a:solidFill>
            <a:srgbClr val="508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sz="1350">
              <a:solidFill>
                <a:schemeClr val="tx1"/>
              </a:solidFill>
            </a:endParaRPr>
          </a:p>
        </p:txBody>
      </p:sp>
    </p:spTree>
    <p:extLst>
      <p:ext uri="{BB962C8B-B14F-4D97-AF65-F5344CB8AC3E}">
        <p14:creationId xmlns:p14="http://schemas.microsoft.com/office/powerpoint/2010/main" val="374808081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l" defTabSz="685800" rtl="0" eaLnBrk="1" latinLnBrk="0" hangingPunct="1">
        <a:lnSpc>
          <a:spcPct val="90000"/>
        </a:lnSpc>
        <a:spcBef>
          <a:spcPct val="0"/>
        </a:spcBef>
        <a:buNone/>
        <a:defRPr lang="en-US" sz="4000" b="1" kern="1200">
          <a:solidFill>
            <a:srgbClr val="467A78"/>
          </a:solidFill>
          <a:latin typeface="Source Sans Pro" panose="020B0503030403020204" pitchFamily="34" charset="0"/>
          <a:ea typeface="Source Sans Pro" panose="020B0503030403020204" pitchFamily="34" charset="0"/>
          <a:cs typeface="Times New Roman" panose="02020603050405020304" pitchFamily="18" charset="0"/>
        </a:defRPr>
      </a:lvl1pPr>
    </p:titleStyle>
    <p:bodyStyle>
      <a:lvl1pPr marL="171450" indent="-171450" algn="l" defTabSz="685800" rtl="0" eaLnBrk="1" latinLnBrk="0" hangingPunct="1">
        <a:lnSpc>
          <a:spcPct val="120000"/>
        </a:lnSpc>
        <a:spcBef>
          <a:spcPts val="450"/>
        </a:spcBef>
        <a:spcAft>
          <a:spcPts val="450"/>
        </a:spcAft>
        <a:buFont typeface="Arial" panose="020B0604020202020204" pitchFamily="34" charset="0"/>
        <a:buChar char="•"/>
        <a:defRPr sz="1500" kern="1200">
          <a:solidFill>
            <a:schemeClr val="tx1"/>
          </a:solidFill>
          <a:latin typeface="Montserrat" pitchFamily="2" charset="77"/>
          <a:ea typeface="+mn-ea"/>
          <a:cs typeface="Times New Roman" panose="02020603050405020304" pitchFamily="18" charset="0"/>
        </a:defRPr>
      </a:lvl1pPr>
      <a:lvl2pPr marL="514350" indent="-171450" algn="l" defTabSz="685800" rtl="0" eaLnBrk="1" latinLnBrk="0" hangingPunct="1">
        <a:lnSpc>
          <a:spcPct val="120000"/>
        </a:lnSpc>
        <a:spcBef>
          <a:spcPts val="450"/>
        </a:spcBef>
        <a:spcAft>
          <a:spcPts val="450"/>
        </a:spcAft>
        <a:buFont typeface="Arial" panose="020B0604020202020204" pitchFamily="34" charset="0"/>
        <a:buChar char="•"/>
        <a:defRPr sz="1350" kern="1200">
          <a:solidFill>
            <a:schemeClr val="tx1"/>
          </a:solidFill>
          <a:latin typeface="Montserrat" pitchFamily="2" charset="77"/>
          <a:ea typeface="+mn-ea"/>
          <a:cs typeface="Times New Roman" panose="02020603050405020304" pitchFamily="18" charset="0"/>
        </a:defRPr>
      </a:lvl2pPr>
      <a:lvl3pPr marL="857250" indent="-171450" algn="l" defTabSz="685800" rtl="0" eaLnBrk="1" latinLnBrk="0" hangingPunct="1">
        <a:lnSpc>
          <a:spcPct val="120000"/>
        </a:lnSpc>
        <a:spcBef>
          <a:spcPts val="450"/>
        </a:spcBef>
        <a:spcAft>
          <a:spcPts val="450"/>
        </a:spcAft>
        <a:buFont typeface="Arial" panose="020B0604020202020204" pitchFamily="34" charset="0"/>
        <a:buChar char="•"/>
        <a:defRPr sz="1350" kern="1200">
          <a:solidFill>
            <a:schemeClr val="tx1"/>
          </a:solidFill>
          <a:latin typeface="Montserrat" pitchFamily="2" charset="77"/>
          <a:ea typeface="+mn-ea"/>
          <a:cs typeface="Times New Roman" panose="02020603050405020304" pitchFamily="18" charset="0"/>
        </a:defRPr>
      </a:lvl3pPr>
      <a:lvl4pPr marL="1200150" indent="-171450" algn="l" defTabSz="685800" rtl="0" eaLnBrk="1" latinLnBrk="0" hangingPunct="1">
        <a:lnSpc>
          <a:spcPct val="120000"/>
        </a:lnSpc>
        <a:spcBef>
          <a:spcPts val="450"/>
        </a:spcBef>
        <a:spcAft>
          <a:spcPts val="450"/>
        </a:spcAft>
        <a:buFont typeface="Arial" panose="020B0604020202020204" pitchFamily="34" charset="0"/>
        <a:buChar char="•"/>
        <a:defRPr sz="1200" kern="1200">
          <a:solidFill>
            <a:schemeClr val="tx1"/>
          </a:solidFill>
          <a:latin typeface="Montserrat" pitchFamily="2" charset="77"/>
          <a:ea typeface="+mn-ea"/>
          <a:cs typeface="Times New Roman" panose="02020603050405020304" pitchFamily="18" charset="0"/>
        </a:defRPr>
      </a:lvl4pPr>
      <a:lvl5pPr marL="1543050" indent="-171450" algn="l" defTabSz="685800" rtl="0" eaLnBrk="1" latinLnBrk="0" hangingPunct="1">
        <a:lnSpc>
          <a:spcPct val="120000"/>
        </a:lnSpc>
        <a:spcBef>
          <a:spcPts val="450"/>
        </a:spcBef>
        <a:spcAft>
          <a:spcPts val="450"/>
        </a:spcAft>
        <a:buFont typeface="Arial" panose="020B0604020202020204" pitchFamily="34" charset="0"/>
        <a:buChar char="•"/>
        <a:defRPr sz="1200" kern="1200">
          <a:solidFill>
            <a:schemeClr val="tx1"/>
          </a:solidFill>
          <a:latin typeface="Montserrat" pitchFamily="2" charset="77"/>
          <a:ea typeface="+mn-ea"/>
          <a:cs typeface="Times New Roman" panose="02020603050405020304" pitchFamily="18"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B846E4B-CC6D-0F3B-7BD3-C29585CFDCA0}"/>
              </a:ext>
            </a:extLst>
          </p:cNvPr>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326A705-AA2D-B76F-D2E3-B6B6583C46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6C4A62F-D157-7BDC-1610-AED08B56DAEA}"/>
              </a:ext>
            </a:extLst>
          </p:cNvPr>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9E597E81-C4D5-DFE2-929A-597E03740ADA}"/>
              </a:ext>
            </a:extLst>
          </p:cNvPr>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6D3E070-8E1B-03B0-7295-E8EF5229B34C}"/>
              </a:ext>
            </a:extLst>
          </p:cNvPr>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B952B48-F65B-47E3-B9A5-62DAC12CAD07}" type="slidenum">
              <a:rPr lang="en-US" smtClean="0"/>
              <a:t>‹N°›</a:t>
            </a:fld>
            <a:endParaRPr lang="en-US"/>
          </a:p>
        </p:txBody>
      </p:sp>
    </p:spTree>
    <p:extLst>
      <p:ext uri="{BB962C8B-B14F-4D97-AF65-F5344CB8AC3E}">
        <p14:creationId xmlns:p14="http://schemas.microsoft.com/office/powerpoint/2010/main" val="1565586078"/>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CEF1DF-3B96-4E1F-923A-D9F48E557FC7}"/>
              </a:ext>
            </a:extLst>
          </p:cNvPr>
          <p:cNvSpPr>
            <a:spLocks noGrp="1"/>
          </p:cNvSpPr>
          <p:nvPr>
            <p:ph type="title"/>
          </p:nvPr>
        </p:nvSpPr>
        <p:spPr>
          <a:xfrm>
            <a:off x="838200" y="365129"/>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FB5742F-8A2F-448D-8912-94C79221B005}"/>
              </a:ext>
            </a:extLst>
          </p:cNvPr>
          <p:cNvSpPr>
            <a:spLocks noGrp="1"/>
          </p:cNvSpPr>
          <p:nvPr>
            <p:ph type="body" idx="1"/>
          </p:nvPr>
        </p:nvSpPr>
        <p:spPr>
          <a:xfrm>
            <a:off x="838200" y="1825625"/>
            <a:ext cx="10515600" cy="487045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Tree>
    <p:extLst>
      <p:ext uri="{BB962C8B-B14F-4D97-AF65-F5344CB8AC3E}">
        <p14:creationId xmlns:p14="http://schemas.microsoft.com/office/powerpoint/2010/main" val="1203248072"/>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hf sldNum="0" hdr="0" ftr="0" dt="0"/>
  <p:txStyles>
    <p:titleStyle>
      <a:lvl1pPr algn="l" defTabSz="685783" rtl="0" eaLnBrk="1" latinLnBrk="0" hangingPunct="1">
        <a:lnSpc>
          <a:spcPct val="90000"/>
        </a:lnSpc>
        <a:spcBef>
          <a:spcPct val="0"/>
        </a:spcBef>
        <a:buNone/>
        <a:defRPr sz="3300" kern="1200">
          <a:solidFill>
            <a:schemeClr val="tx1"/>
          </a:solidFill>
          <a:latin typeface="Times New Roman" panose="02020603050405020304" pitchFamily="18" charset="0"/>
          <a:ea typeface="+mj-ea"/>
          <a:cs typeface="Times New Roman" panose="02020603050405020304" pitchFamily="18" charset="0"/>
        </a:defRPr>
      </a:lvl1pPr>
    </p:titleStyle>
    <p:bodyStyle>
      <a:lvl1pPr marL="171446" indent="-171446" algn="l" defTabSz="685783" rtl="0" eaLnBrk="1" latinLnBrk="0" hangingPunct="1">
        <a:lnSpc>
          <a:spcPct val="90000"/>
        </a:lnSpc>
        <a:spcBef>
          <a:spcPts val="750"/>
        </a:spcBef>
        <a:buFont typeface="Wingdings" panose="05000000000000000000" pitchFamily="2" charset="2"/>
        <a:buChar char="v"/>
        <a:defRPr sz="1350" kern="1200">
          <a:solidFill>
            <a:schemeClr val="tx1"/>
          </a:solidFill>
          <a:latin typeface="Times New Roman" panose="02020603050405020304" pitchFamily="18" charset="0"/>
          <a:ea typeface="+mn-ea"/>
          <a:cs typeface="Times New Roman" panose="02020603050405020304" pitchFamily="18" charset="0"/>
        </a:defRPr>
      </a:lvl1pPr>
      <a:lvl2pPr marL="51433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Times New Roman" panose="02020603050405020304" pitchFamily="18" charset="0"/>
          <a:ea typeface="+mn-ea"/>
          <a:cs typeface="Times New Roman" panose="02020603050405020304" pitchFamily="18" charset="0"/>
        </a:defRPr>
      </a:lvl2pPr>
      <a:lvl3pPr marL="857228"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Times New Roman" panose="02020603050405020304" pitchFamily="18" charset="0"/>
          <a:ea typeface="+mn-ea"/>
          <a:cs typeface="Times New Roman" panose="02020603050405020304" pitchFamily="18" charset="0"/>
        </a:defRPr>
      </a:lvl3pPr>
      <a:lvl4pPr marL="1200120"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Times New Roman" panose="02020603050405020304" pitchFamily="18" charset="0"/>
          <a:ea typeface="+mn-ea"/>
          <a:cs typeface="Times New Roman" panose="02020603050405020304" pitchFamily="18" charset="0"/>
        </a:defRPr>
      </a:lvl4pPr>
      <a:lvl5pPr marL="1543012"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Times New Roman" panose="02020603050405020304" pitchFamily="18" charset="0"/>
          <a:ea typeface="+mn-ea"/>
          <a:cs typeface="Times New Roman" panose="02020603050405020304" pitchFamily="18"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pattFill prst="pct5">
          <a:fgClr>
            <a:schemeClr val="bg1">
              <a:tint val="95000"/>
              <a:satMod val="170000"/>
            </a:schemeClr>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C66B8C-5FA1-9315-6AEB-2FD3980D9476}"/>
              </a:ext>
            </a:extLst>
          </p:cNvPr>
          <p:cNvSpPr>
            <a:spLocks noGrp="1"/>
          </p:cNvSpPr>
          <p:nvPr>
            <p:ph type="title"/>
          </p:nvPr>
        </p:nvSpPr>
        <p:spPr>
          <a:xfrm>
            <a:off x="1514475" y="410368"/>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6B951E1-166E-98A2-4318-E0C01E97DF5E}"/>
              </a:ext>
            </a:extLst>
          </p:cNvPr>
          <p:cNvSpPr>
            <a:spLocks noGrp="1"/>
          </p:cNvSpPr>
          <p:nvPr>
            <p:ph type="body" idx="1"/>
          </p:nvPr>
        </p:nvSpPr>
        <p:spPr>
          <a:xfrm>
            <a:off x="1514475" y="1825625"/>
            <a:ext cx="9839325"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Tree>
    <p:extLst>
      <p:ext uri="{BB962C8B-B14F-4D97-AF65-F5344CB8AC3E}">
        <p14:creationId xmlns:p14="http://schemas.microsoft.com/office/powerpoint/2010/main" val="840666329"/>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Times New Roman" panose="02020603050405020304" pitchFamily="18" charset="0"/>
          <a:ea typeface="+mj-ea"/>
          <a:cs typeface="Times New Roman" panose="02020603050405020304" pitchFamily="18"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Times New Roman" panose="02020603050405020304" pitchFamily="18" charset="0"/>
          <a:ea typeface="+mn-ea"/>
          <a:cs typeface="Times New Roman" panose="02020603050405020304" pitchFamily="18"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Times New Roman" panose="02020603050405020304" pitchFamily="18" charset="0"/>
          <a:ea typeface="+mn-ea"/>
          <a:cs typeface="Times New Roman" panose="02020603050405020304" pitchFamily="18"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Times New Roman" panose="02020603050405020304" pitchFamily="18" charset="0"/>
          <a:ea typeface="+mn-ea"/>
          <a:cs typeface="Times New Roman" panose="02020603050405020304" pitchFamily="18"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Times New Roman" panose="02020603050405020304" pitchFamily="18" charset="0"/>
          <a:ea typeface="+mn-ea"/>
          <a:cs typeface="Times New Roman" panose="02020603050405020304" pitchFamily="18"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0.xml"/><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52C2EBC-62C1-4E38-9DD0-A30E45CF1ACD}"/>
              </a:ext>
            </a:extLst>
          </p:cNvPr>
          <p:cNvSpPr>
            <a:spLocks noGrp="1"/>
          </p:cNvSpPr>
          <p:nvPr>
            <p:ph type="title"/>
          </p:nvPr>
        </p:nvSpPr>
        <p:spPr>
          <a:xfrm>
            <a:off x="1240155" y="1477254"/>
            <a:ext cx="10515600" cy="2743834"/>
          </a:xfrm>
        </p:spPr>
        <p:txBody>
          <a:bodyPr>
            <a:normAutofit/>
          </a:bodyPr>
          <a:lstStyle/>
          <a:p>
            <a:pPr algn="ctr">
              <a:lnSpc>
                <a:spcPct val="150000"/>
              </a:lnSpc>
              <a:spcBef>
                <a:spcPts val="1200"/>
              </a:spcBef>
              <a:buNone/>
              <a:defRPr/>
            </a:pPr>
            <a:r>
              <a:rPr lang="en-US" sz="4800" i="0" dirty="0">
                <a:latin typeface="Arial" panose="020B0604020202020204" pitchFamily="34" charset="0"/>
                <a:cs typeface="Arial" panose="020B0604020202020204" pitchFamily="34" charset="0"/>
              </a:rPr>
              <a:t>Chapter 4 </a:t>
            </a:r>
            <a:br>
              <a:rPr lang="en-US" sz="5400" b="1" kern="0" dirty="0">
                <a:solidFill>
                  <a:srgbClr val="000000"/>
                </a:solidFill>
                <a:latin typeface="Montserrat" pitchFamily="2" charset="77"/>
              </a:rPr>
            </a:br>
            <a:r>
              <a:rPr lang="en-US" sz="5400" i="0" dirty="0">
                <a:latin typeface="Arial" panose="020B0604020202020204" pitchFamily="34" charset="0"/>
                <a:cs typeface="Arial" panose="020B0604020202020204" pitchFamily="34" charset="0"/>
              </a:rPr>
              <a:t>Digital Marketing Strategy</a:t>
            </a:r>
            <a:endParaRPr lang="en-GB" sz="3600" i="0" dirty="0">
              <a:latin typeface="Arial" panose="020B0604020202020204" pitchFamily="34" charset="0"/>
              <a:cs typeface="Arial" panose="020B0604020202020204" pitchFamily="34" charset="0"/>
            </a:endParaRPr>
          </a:p>
        </p:txBody>
      </p:sp>
      <p:sp>
        <p:nvSpPr>
          <p:cNvPr id="2" name="Content Placeholder 1">
            <a:extLst>
              <a:ext uri="{FF2B5EF4-FFF2-40B4-BE49-F238E27FC236}">
                <a16:creationId xmlns:a16="http://schemas.microsoft.com/office/drawing/2014/main" id="{17FD8D06-5F9F-D48C-5E96-61ECD74D1CB5}"/>
              </a:ext>
            </a:extLst>
          </p:cNvPr>
          <p:cNvSpPr>
            <a:spLocks noGrp="1"/>
          </p:cNvSpPr>
          <p:nvPr>
            <p:ph idx="1"/>
          </p:nvPr>
        </p:nvSpPr>
        <p:spPr>
          <a:xfrm>
            <a:off x="1240158" y="4325775"/>
            <a:ext cx="10515599" cy="916786"/>
          </a:xfrm>
        </p:spPr>
        <p:txBody>
          <a:bodyPr/>
          <a:lstStyle/>
          <a:p>
            <a:pPr marL="0" indent="0">
              <a:buNone/>
            </a:pPr>
            <a:r>
              <a:rPr lang="fr-FR" dirty="0"/>
              <a:t>Nguyen Hoang Linh, PhD</a:t>
            </a:r>
            <a:endParaRPr lang="en-VN"/>
          </a:p>
        </p:txBody>
      </p:sp>
    </p:spTree>
    <p:extLst>
      <p:ext uri="{BB962C8B-B14F-4D97-AF65-F5344CB8AC3E}">
        <p14:creationId xmlns:p14="http://schemas.microsoft.com/office/powerpoint/2010/main" val="26740955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7">
            <a:extLst>
              <a:ext uri="{FF2B5EF4-FFF2-40B4-BE49-F238E27FC236}">
                <a16:creationId xmlns:a16="http://schemas.microsoft.com/office/drawing/2014/main" id="{BA4A77E5-1405-28A2-271E-202CE0367B46}"/>
              </a:ext>
            </a:extLst>
          </p:cNvPr>
          <p:cNvGraphicFramePr>
            <a:graphicFrameLocks/>
          </p:cNvGraphicFramePr>
          <p:nvPr>
            <p:extLst>
              <p:ext uri="{D42A27DB-BD31-4B8C-83A1-F6EECF244321}">
                <p14:modId xmlns:p14="http://schemas.microsoft.com/office/powerpoint/2010/main" val="1053338229"/>
              </p:ext>
            </p:extLst>
          </p:nvPr>
        </p:nvGraphicFramePr>
        <p:xfrm>
          <a:off x="1127448" y="620688"/>
          <a:ext cx="10801200" cy="5675124"/>
        </p:xfrm>
        <a:graphic>
          <a:graphicData uri="http://schemas.openxmlformats.org/drawingml/2006/table">
            <a:tbl>
              <a:tblPr firstRow="1" bandRow="1">
                <a:tableStyleId>{5C22544A-7EE6-4342-B048-85BDC9FD1C3A}</a:tableStyleId>
              </a:tblPr>
              <a:tblGrid>
                <a:gridCol w="2147037">
                  <a:extLst>
                    <a:ext uri="{9D8B030D-6E8A-4147-A177-3AD203B41FA5}">
                      <a16:colId xmlns:a16="http://schemas.microsoft.com/office/drawing/2014/main" val="1023878947"/>
                    </a:ext>
                  </a:extLst>
                </a:gridCol>
                <a:gridCol w="4141969">
                  <a:extLst>
                    <a:ext uri="{9D8B030D-6E8A-4147-A177-3AD203B41FA5}">
                      <a16:colId xmlns:a16="http://schemas.microsoft.com/office/drawing/2014/main" val="3517529638"/>
                    </a:ext>
                  </a:extLst>
                </a:gridCol>
                <a:gridCol w="4512194">
                  <a:extLst>
                    <a:ext uri="{9D8B030D-6E8A-4147-A177-3AD203B41FA5}">
                      <a16:colId xmlns:a16="http://schemas.microsoft.com/office/drawing/2014/main" val="2502157748"/>
                    </a:ext>
                  </a:extLst>
                </a:gridCol>
              </a:tblGrid>
              <a:tr h="370840">
                <a:tc>
                  <a:txBody>
                    <a:bodyPr/>
                    <a:lstStyle/>
                    <a:p>
                      <a:pPr algn="ctr">
                        <a:lnSpc>
                          <a:spcPct val="110000"/>
                        </a:lnSpc>
                        <a:spcBef>
                          <a:spcPts val="600"/>
                        </a:spcBef>
                        <a:spcAft>
                          <a:spcPts val="600"/>
                        </a:spcAft>
                      </a:pPr>
                      <a:r>
                        <a:rPr lang="en-VN" sz="1600" b="1" i="0">
                          <a:latin typeface="Arial" panose="020B0604020202020204" pitchFamily="34" charset="0"/>
                          <a:cs typeface="Arial" panose="020B0604020202020204" pitchFamily="34" charset="0"/>
                        </a:rPr>
                        <a:t>Đề xuất CL DM</a:t>
                      </a:r>
                    </a:p>
                  </a:txBody>
                  <a:tcPr/>
                </a:tc>
                <a:tc>
                  <a:txBody>
                    <a:bodyPr/>
                    <a:lstStyle/>
                    <a:p>
                      <a:pPr algn="ctr">
                        <a:lnSpc>
                          <a:spcPct val="110000"/>
                        </a:lnSpc>
                        <a:spcBef>
                          <a:spcPts val="600"/>
                        </a:spcBef>
                        <a:spcAft>
                          <a:spcPts val="600"/>
                        </a:spcAft>
                      </a:pPr>
                      <a:r>
                        <a:rPr lang="en-VN" sz="1600" b="1" i="0">
                          <a:latin typeface="Arial" panose="020B0604020202020204" pitchFamily="34" charset="0"/>
                          <a:cs typeface="Arial" panose="020B0604020202020204" pitchFamily="34" charset="0"/>
                        </a:rPr>
                        <a:t>Bình luận</a:t>
                      </a:r>
                    </a:p>
                  </a:txBody>
                  <a:tcPr/>
                </a:tc>
                <a:tc>
                  <a:txBody>
                    <a:bodyPr/>
                    <a:lstStyle/>
                    <a:p>
                      <a:pPr algn="ctr">
                        <a:lnSpc>
                          <a:spcPct val="110000"/>
                        </a:lnSpc>
                        <a:spcBef>
                          <a:spcPts val="600"/>
                        </a:spcBef>
                        <a:spcAft>
                          <a:spcPts val="600"/>
                        </a:spcAft>
                      </a:pPr>
                      <a:r>
                        <a:rPr lang="en-VN" sz="1600" b="1" i="0">
                          <a:latin typeface="Arial" panose="020B0604020202020204" pitchFamily="34" charset="0"/>
                          <a:cs typeface="Arial" panose="020B0604020202020204" pitchFamily="34" charset="0"/>
                        </a:rPr>
                        <a:t>Ví dụ</a:t>
                      </a:r>
                    </a:p>
                  </a:txBody>
                  <a:tcPr/>
                </a:tc>
                <a:extLst>
                  <a:ext uri="{0D108BD9-81ED-4DB2-BD59-A6C34878D82A}">
                    <a16:rowId xmlns:a16="http://schemas.microsoft.com/office/drawing/2014/main" val="3783713268"/>
                  </a:ext>
                </a:extLst>
              </a:tr>
              <a:tr h="370840">
                <a:tc>
                  <a:txBody>
                    <a:bodyPr/>
                    <a:lstStyle/>
                    <a:p>
                      <a:pPr marL="0" marR="0" lvl="0" indent="0" algn="ctr" defTabSz="685800" rtl="0" eaLnBrk="1" fontAlgn="auto" latinLnBrk="0" hangingPunct="1">
                        <a:lnSpc>
                          <a:spcPct val="110000"/>
                        </a:lnSpc>
                        <a:spcBef>
                          <a:spcPts val="600"/>
                        </a:spcBef>
                        <a:spcAft>
                          <a:spcPts val="600"/>
                        </a:spcAft>
                        <a:buClrTx/>
                        <a:buSzTx/>
                        <a:buFontTx/>
                        <a:buNone/>
                        <a:tabLst/>
                        <a:defRPr/>
                      </a:pPr>
                      <a:r>
                        <a:rPr lang="vi-VN" sz="1400" b="1" i="0" kern="1200">
                          <a:solidFill>
                            <a:schemeClr val="dk1"/>
                          </a:solidFill>
                          <a:latin typeface="Arial" panose="020B0604020202020204" pitchFamily="34" charset="0"/>
                          <a:ea typeface="+mn-ea"/>
                          <a:cs typeface="Arial" panose="020B0604020202020204" pitchFamily="34" charset="0"/>
                        </a:rPr>
                        <a:t>Các sáng kiến chiến lược phát triển và tăng trưởng khách hàng</a:t>
                      </a:r>
                    </a:p>
                  </a:txBody>
                  <a:tcPr anchor="ctr"/>
                </a:tc>
                <a:tc>
                  <a:txBody>
                    <a:bodyPr/>
                    <a:lstStyle/>
                    <a:p>
                      <a:pPr marL="0" marR="0" lvl="0" indent="0" algn="l" defTabSz="685800" rtl="0" eaLnBrk="1" fontAlgn="auto" latinLnBrk="0" hangingPunct="1">
                        <a:lnSpc>
                          <a:spcPct val="110000"/>
                        </a:lnSpc>
                        <a:spcBef>
                          <a:spcPts val="600"/>
                        </a:spcBef>
                        <a:spcAft>
                          <a:spcPts val="6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Đầu tư để cải thiện trải nghiệm và cung cấp các ưu đãi cho khách hàng hiện tại</a:t>
                      </a:r>
                    </a:p>
                  </a:txBody>
                  <a:tcPr anchor="ctr"/>
                </a:tc>
                <a:tc>
                  <a:txBody>
                    <a:bodyPr/>
                    <a:lstStyle/>
                    <a:p>
                      <a:pPr marL="0" marR="0" lvl="0" indent="0" algn="l" defTabSz="685800" rtl="0" eaLnBrk="1" fontAlgn="auto" latinLnBrk="0" hangingPunct="1">
                        <a:lnSpc>
                          <a:spcPct val="110000"/>
                        </a:lnSpc>
                        <a:spcBef>
                          <a:spcPts val="600"/>
                        </a:spcBef>
                        <a:spcAft>
                          <a:spcPts val="6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VolkswagenTM đang tăng doanh số bán hàng và chuyển đổi KH thông qua hệ sinh thái kỹ thuật số của mình. Ứng dụng MyVolkswagen liên kết KH với ô tô của họ, cung cấp thông tin cập nhật về dịch vụ và giao hàng; Car-Net kết nối điện thoại thông minh và đồng hồ với điều hướng và an ninh trong xe; Volkswagen Connect cung cấp thông tin lái xe, cập nhật tính phí và khả năng định vị ô tô</a:t>
                      </a:r>
                    </a:p>
                  </a:txBody>
                  <a:tcPr anchor="ctr"/>
                </a:tc>
                <a:extLst>
                  <a:ext uri="{0D108BD9-81ED-4DB2-BD59-A6C34878D82A}">
                    <a16:rowId xmlns:a16="http://schemas.microsoft.com/office/drawing/2014/main" val="853850330"/>
                  </a:ext>
                </a:extLst>
              </a:tr>
              <a:tr h="370840">
                <a:tc>
                  <a:txBody>
                    <a:bodyPr/>
                    <a:lstStyle/>
                    <a:p>
                      <a:pPr marL="0" marR="0" lvl="0" indent="0" algn="ctr" defTabSz="685800" rtl="0" eaLnBrk="1" fontAlgn="auto" latinLnBrk="0" hangingPunct="1">
                        <a:lnSpc>
                          <a:spcPct val="110000"/>
                        </a:lnSpc>
                        <a:spcBef>
                          <a:spcPts val="600"/>
                        </a:spcBef>
                        <a:spcAft>
                          <a:spcPts val="600"/>
                        </a:spcAft>
                        <a:buClrTx/>
                        <a:buSzTx/>
                        <a:buFontTx/>
                        <a:buNone/>
                        <a:tabLst/>
                        <a:defRPr/>
                      </a:pPr>
                      <a:r>
                        <a:rPr lang="vi-VN" sz="1400" b="1" i="0" kern="1200">
                          <a:solidFill>
                            <a:schemeClr val="dk1"/>
                          </a:solidFill>
                          <a:latin typeface="Arial" panose="020B0604020202020204" pitchFamily="34" charset="0"/>
                          <a:ea typeface="+mn-ea"/>
                          <a:cs typeface="Arial" panose="020B0604020202020204" pitchFamily="34" charset="0"/>
                        </a:rPr>
                        <a:t>Mạng xã hội và marketing nội dung</a:t>
                      </a:r>
                    </a:p>
                  </a:txBody>
                  <a:tcPr anchor="ctr"/>
                </a:tc>
                <a:tc>
                  <a:txBody>
                    <a:bodyPr/>
                    <a:lstStyle/>
                    <a:p>
                      <a:pPr marL="0" marR="0" lvl="0" indent="0" algn="l" defTabSz="685800" rtl="0" eaLnBrk="1" fontAlgn="auto" latinLnBrk="0" hangingPunct="1">
                        <a:lnSpc>
                          <a:spcPct val="110000"/>
                        </a:lnSpc>
                        <a:spcBef>
                          <a:spcPts val="600"/>
                        </a:spcBef>
                        <a:spcAft>
                          <a:spcPts val="6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Ứng dụng rộng rãi hơn marketing nội dung và mạng xã hội để thu hút, chuyển đổi và giữ chân KH</a:t>
                      </a:r>
                    </a:p>
                  </a:txBody>
                  <a:tcPr anchor="ctr"/>
                </a:tc>
                <a:tc>
                  <a:txBody>
                    <a:bodyPr/>
                    <a:lstStyle/>
                    <a:p>
                      <a:pPr marL="0" marR="0" lvl="0" indent="0" algn="l" defTabSz="685800" rtl="0" eaLnBrk="1" fontAlgn="auto" latinLnBrk="0" hangingPunct="1">
                        <a:lnSpc>
                          <a:spcPct val="110000"/>
                        </a:lnSpc>
                        <a:spcBef>
                          <a:spcPts val="300"/>
                        </a:spcBef>
                        <a:spcAft>
                          <a:spcPts val="2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Airbnb đã sử dụng Instagram và những người nổi tiếng như Mariah Carey và Lady GaGa để đóng vai trò là người có ảnh hưởng cho nền tảng đặt chỗ ở</a:t>
                      </a:r>
                    </a:p>
                  </a:txBody>
                  <a:tcPr anchor="ctr"/>
                </a:tc>
                <a:extLst>
                  <a:ext uri="{0D108BD9-81ED-4DB2-BD59-A6C34878D82A}">
                    <a16:rowId xmlns:a16="http://schemas.microsoft.com/office/drawing/2014/main" val="3365249924"/>
                  </a:ext>
                </a:extLst>
              </a:tr>
              <a:tr h="370840">
                <a:tc>
                  <a:txBody>
                    <a:bodyPr/>
                    <a:lstStyle/>
                    <a:p>
                      <a:pPr marL="0" marR="0" lvl="0" indent="0" algn="ctr" defTabSz="685800" rtl="0" eaLnBrk="1" fontAlgn="auto" latinLnBrk="0" hangingPunct="1">
                        <a:lnSpc>
                          <a:spcPct val="110000"/>
                        </a:lnSpc>
                        <a:spcBef>
                          <a:spcPts val="600"/>
                        </a:spcBef>
                        <a:spcAft>
                          <a:spcPts val="600"/>
                        </a:spcAft>
                        <a:buClrTx/>
                        <a:buSzTx/>
                        <a:buFontTx/>
                        <a:buNone/>
                        <a:tabLst/>
                        <a:defRPr/>
                      </a:pPr>
                      <a:r>
                        <a:rPr lang="vi-VN" sz="1400" b="1" i="0" kern="1200">
                          <a:solidFill>
                            <a:schemeClr val="dk1"/>
                          </a:solidFill>
                          <a:latin typeface="Arial" panose="020B0604020202020204" pitchFamily="34" charset="0"/>
                          <a:ea typeface="+mn-ea"/>
                          <a:cs typeface="Arial" panose="020B0604020202020204" pitchFamily="34" charset="0"/>
                        </a:rPr>
                        <a:t>Nâng cao khả năng marketing thông qua cải thiện cơ sở hạ tầng trang web</a:t>
                      </a:r>
                    </a:p>
                  </a:txBody>
                  <a:tcPr anchor="ctr"/>
                </a:tc>
                <a:tc>
                  <a:txBody>
                    <a:bodyPr/>
                    <a:lstStyle/>
                    <a:p>
                      <a:pPr marL="0" marR="0" lvl="0" indent="0" algn="l" defTabSz="685800" rtl="0" eaLnBrk="1" fontAlgn="auto" latinLnBrk="0" hangingPunct="1">
                        <a:lnSpc>
                          <a:spcPct val="110000"/>
                        </a:lnSpc>
                        <a:spcBef>
                          <a:spcPts val="600"/>
                        </a:spcBef>
                        <a:spcAft>
                          <a:spcPts val="6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Nỗ lực này thường liên quan đến 'các tính năng back-end hoặc back-office' sẽ không rõ ràng cho người dùng trang web nhưng sẽ giúp quản lý hoặc điều hành trang web</a:t>
                      </a:r>
                    </a:p>
                  </a:txBody>
                  <a:tcPr anchor="ctr"/>
                </a:tc>
                <a:tc>
                  <a:txBody>
                    <a:bodyPr/>
                    <a:lstStyle/>
                    <a:p>
                      <a:pPr marL="0" marR="0" lvl="0" indent="0" algn="l" defTabSz="685800" rtl="0" eaLnBrk="1" fontAlgn="auto" latinLnBrk="0" hangingPunct="1">
                        <a:lnSpc>
                          <a:spcPct val="110000"/>
                        </a:lnSpc>
                        <a:spcBef>
                          <a:spcPts val="300"/>
                        </a:spcBef>
                        <a:spcAft>
                          <a:spcPts val="2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CRM hoặc cá nhân hóa</a:t>
                      </a:r>
                    </a:p>
                    <a:p>
                      <a:pPr marL="0" marR="0" lvl="0" indent="0" algn="l" defTabSz="685800" rtl="0" eaLnBrk="1" fontAlgn="auto" latinLnBrk="0" hangingPunct="1">
                        <a:lnSpc>
                          <a:spcPct val="110000"/>
                        </a:lnSpc>
                        <a:spcBef>
                          <a:spcPts val="300"/>
                        </a:spcBef>
                        <a:spcAft>
                          <a:spcPts val="2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Hệ thống quản lý nội dung </a:t>
                      </a:r>
                    </a:p>
                    <a:p>
                      <a:pPr marL="0" marR="0" lvl="0" indent="0" algn="l" defTabSz="685800" rtl="0" eaLnBrk="1" fontAlgn="auto" latinLnBrk="0" hangingPunct="1">
                        <a:lnSpc>
                          <a:spcPct val="110000"/>
                        </a:lnSpc>
                        <a:spcBef>
                          <a:spcPts val="300"/>
                        </a:spcBef>
                        <a:spcAft>
                          <a:spcPts val="2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Cải thiện hiệu suất, cải thiện thông tin quản lý, hệ thống phân tích trang web bao gồm hệ thống đa biến và A/B testing</a:t>
                      </a:r>
                    </a:p>
                    <a:p>
                      <a:pPr marL="0" marR="0" lvl="0" indent="0" algn="l" defTabSz="685800" rtl="0" eaLnBrk="1" fontAlgn="auto" latinLnBrk="0" hangingPunct="1">
                        <a:lnSpc>
                          <a:spcPct val="110000"/>
                        </a:lnSpc>
                        <a:spcBef>
                          <a:spcPts val="300"/>
                        </a:spcBef>
                        <a:spcAft>
                          <a:spcPts val="2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Cải thiện cơ sở phản hồi của KH</a:t>
                      </a:r>
                    </a:p>
                  </a:txBody>
                  <a:tcPr anchor="ctr"/>
                </a:tc>
                <a:extLst>
                  <a:ext uri="{0D108BD9-81ED-4DB2-BD59-A6C34878D82A}">
                    <a16:rowId xmlns:a16="http://schemas.microsoft.com/office/drawing/2014/main" val="3741828039"/>
                  </a:ext>
                </a:extLst>
              </a:tr>
              <a:tr h="370840">
                <a:tc>
                  <a:txBody>
                    <a:bodyPr/>
                    <a:lstStyle/>
                    <a:p>
                      <a:pPr marL="0" marR="0" lvl="0" indent="0" algn="ctr" defTabSz="685800" rtl="0" eaLnBrk="1" fontAlgn="auto" latinLnBrk="0" hangingPunct="1">
                        <a:lnSpc>
                          <a:spcPct val="110000"/>
                        </a:lnSpc>
                        <a:spcBef>
                          <a:spcPts val="600"/>
                        </a:spcBef>
                        <a:spcAft>
                          <a:spcPts val="600"/>
                        </a:spcAft>
                        <a:buClrTx/>
                        <a:buSzTx/>
                        <a:buFontTx/>
                        <a:buNone/>
                        <a:tabLst/>
                        <a:defRPr/>
                      </a:pPr>
                      <a:r>
                        <a:rPr lang="vi-VN" sz="1400" b="1" i="0" kern="1200">
                          <a:solidFill>
                            <a:schemeClr val="dk1"/>
                          </a:solidFill>
                          <a:latin typeface="Arial" panose="020B0604020202020204" pitchFamily="34" charset="0"/>
                          <a:ea typeface="+mn-ea"/>
                          <a:cs typeface="Arial" panose="020B0604020202020204" pitchFamily="34" charset="0"/>
                        </a:rPr>
                        <a:t>Chiến lược nguồn lực và quản trị</a:t>
                      </a:r>
                      <a:endParaRPr lang="en-VN" sz="1400" b="1" i="0" kern="1200">
                        <a:solidFill>
                          <a:schemeClr val="dk1"/>
                        </a:solidFill>
                        <a:latin typeface="Arial" panose="020B0604020202020204" pitchFamily="34" charset="0"/>
                        <a:ea typeface="+mn-ea"/>
                        <a:cs typeface="Arial" panose="020B0604020202020204" pitchFamily="34" charset="0"/>
                      </a:endParaRPr>
                    </a:p>
                  </a:txBody>
                  <a:tcPr anchor="ctr"/>
                </a:tc>
                <a:tc>
                  <a:txBody>
                    <a:bodyPr/>
                    <a:lstStyle/>
                    <a:p>
                      <a:pPr marL="0" marR="0" lvl="0" indent="0" algn="l" defTabSz="685800" rtl="0" eaLnBrk="1" fontAlgn="auto" latinLnBrk="0" hangingPunct="1">
                        <a:lnSpc>
                          <a:spcPct val="110000"/>
                        </a:lnSpc>
                        <a:spcBef>
                          <a:spcPts val="600"/>
                        </a:spcBef>
                        <a:spcAft>
                          <a:spcPts val="6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Những thay đổi cần thiết trong quản lý marketing do tầm quan trọng ngày càng tăng của phương tiện truyền thông và công nghệ kỹ thuật số</a:t>
                      </a:r>
                      <a:endParaRPr lang="en-VN" sz="1400" b="0" i="0" kern="1200">
                        <a:solidFill>
                          <a:schemeClr val="dk1"/>
                        </a:solidFill>
                        <a:latin typeface="Arial" panose="020B0604020202020204" pitchFamily="34" charset="0"/>
                        <a:ea typeface="+mn-ea"/>
                        <a:cs typeface="Arial" panose="020B0604020202020204" pitchFamily="34" charset="0"/>
                      </a:endParaRPr>
                    </a:p>
                  </a:txBody>
                  <a:tcPr anchor="ctr"/>
                </a:tc>
                <a:tc>
                  <a:txBody>
                    <a:bodyPr/>
                    <a:lstStyle/>
                    <a:p>
                      <a:pPr marL="0" marR="0" lvl="0" indent="0" algn="l" defTabSz="685800" rtl="0" eaLnBrk="1" fontAlgn="auto" latinLnBrk="0" hangingPunct="1">
                        <a:lnSpc>
                          <a:spcPct val="110000"/>
                        </a:lnSpc>
                        <a:spcBef>
                          <a:spcPts val="300"/>
                        </a:spcBef>
                        <a:spcAft>
                          <a:spcPts val="2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Thay đổi quy trình </a:t>
                      </a:r>
                    </a:p>
                    <a:p>
                      <a:pPr marL="0" marR="0" lvl="0" indent="0" algn="l" defTabSz="685800" rtl="0" eaLnBrk="1" fontAlgn="auto" latinLnBrk="0" hangingPunct="1">
                        <a:lnSpc>
                          <a:spcPct val="110000"/>
                        </a:lnSpc>
                        <a:spcBef>
                          <a:spcPts val="300"/>
                        </a:spcBef>
                        <a:spcAft>
                          <a:spcPts val="2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Phát triển kỹ năng </a:t>
                      </a:r>
                    </a:p>
                    <a:p>
                      <a:pPr marL="0" marR="0" lvl="0" indent="0" algn="l" defTabSz="685800" rtl="0" eaLnBrk="1" fontAlgn="auto" latinLnBrk="0" hangingPunct="1">
                        <a:lnSpc>
                          <a:spcPct val="110000"/>
                        </a:lnSpc>
                        <a:spcBef>
                          <a:spcPts val="300"/>
                        </a:spcBef>
                        <a:spcAft>
                          <a:spcPts val="2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Cấu trúc nhóm</a:t>
                      </a:r>
                      <a:endParaRPr lang="en-VN" sz="1400" b="0" i="0" kern="1200">
                        <a:solidFill>
                          <a:schemeClr val="dk1"/>
                        </a:solidFill>
                        <a:latin typeface="Arial" panose="020B0604020202020204" pitchFamily="34" charset="0"/>
                        <a:ea typeface="+mn-ea"/>
                        <a:cs typeface="Arial" panose="020B0604020202020204" pitchFamily="34" charset="0"/>
                      </a:endParaRPr>
                    </a:p>
                  </a:txBody>
                  <a:tcPr anchor="ctr"/>
                </a:tc>
                <a:extLst>
                  <a:ext uri="{0D108BD9-81ED-4DB2-BD59-A6C34878D82A}">
                    <a16:rowId xmlns:a16="http://schemas.microsoft.com/office/drawing/2014/main" val="4007593348"/>
                  </a:ext>
                </a:extLst>
              </a:tr>
            </a:tbl>
          </a:graphicData>
        </a:graphic>
      </p:graphicFrame>
      <p:sp>
        <p:nvSpPr>
          <p:cNvPr id="5" name="Rectangle 4">
            <a:extLst>
              <a:ext uri="{FF2B5EF4-FFF2-40B4-BE49-F238E27FC236}">
                <a16:creationId xmlns:a16="http://schemas.microsoft.com/office/drawing/2014/main" id="{F886B333-125D-CB6A-EB93-F4F2C8EFB627}"/>
              </a:ext>
            </a:extLst>
          </p:cNvPr>
          <p:cNvSpPr/>
          <p:nvPr/>
        </p:nvSpPr>
        <p:spPr>
          <a:xfrm>
            <a:off x="1127448" y="188640"/>
            <a:ext cx="10801200" cy="360040"/>
          </a:xfrm>
          <a:prstGeom prst="rect">
            <a:avLst/>
          </a:prstGeom>
          <a:no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2000" b="1">
                <a:solidFill>
                  <a:schemeClr val="accent1">
                    <a:lumMod val="50000"/>
                  </a:schemeClr>
                </a:solidFill>
              </a:rPr>
              <a:t>MỘT SỐ TRỌNG TÂM TRONG CÁC PHƯƠNG ÁN ĐỀ XUẤT CHIẾN LƯỢC DIGITAL MARKETING (tt)</a:t>
            </a:r>
          </a:p>
        </p:txBody>
      </p:sp>
    </p:spTree>
    <p:extLst>
      <p:ext uri="{BB962C8B-B14F-4D97-AF65-F5344CB8AC3E}">
        <p14:creationId xmlns:p14="http://schemas.microsoft.com/office/powerpoint/2010/main" val="468983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AAD0E-5848-5B92-55B9-44F19727801F}"/>
              </a:ext>
            </a:extLst>
          </p:cNvPr>
          <p:cNvSpPr>
            <a:spLocks noGrp="1"/>
          </p:cNvSpPr>
          <p:nvPr>
            <p:ph type="title"/>
          </p:nvPr>
        </p:nvSpPr>
        <p:spPr/>
        <p:txBody>
          <a:bodyPr/>
          <a:lstStyle/>
          <a:p>
            <a:r>
              <a:rPr lang="fr-FR" dirty="0"/>
              <a:t>Digital Transformation</a:t>
            </a:r>
            <a:endParaRPr lang="en-VN"/>
          </a:p>
        </p:txBody>
      </p:sp>
      <p:sp>
        <p:nvSpPr>
          <p:cNvPr id="3" name="Content Placeholder 2">
            <a:extLst>
              <a:ext uri="{FF2B5EF4-FFF2-40B4-BE49-F238E27FC236}">
                <a16:creationId xmlns:a16="http://schemas.microsoft.com/office/drawing/2014/main" id="{CAD367C5-B6D3-F74B-2636-C66B32B0A88C}"/>
              </a:ext>
            </a:extLst>
          </p:cNvPr>
          <p:cNvSpPr>
            <a:spLocks noGrp="1"/>
          </p:cNvSpPr>
          <p:nvPr>
            <p:ph idx="1"/>
          </p:nvPr>
        </p:nvSpPr>
        <p:spPr/>
        <p:txBody>
          <a:bodyPr/>
          <a:lstStyle/>
          <a:p>
            <a:r>
              <a:rPr lang="fr-FR" dirty="0" err="1"/>
              <a:t>Definition</a:t>
            </a:r>
            <a:endParaRPr lang="en-VN"/>
          </a:p>
          <a:p>
            <a:pPr lvl="1"/>
            <a:r>
              <a:rPr lang="vi-VN" dirty="0"/>
              <a:t>A staged programme of organisation improvements to business models, people, process, and technologies used for integrated digital marketing in order to maximise the potential business contribution of digital technology, data, and media.</a:t>
            </a:r>
          </a:p>
          <a:p>
            <a:pPr lvl="1"/>
            <a:r>
              <a:rPr lang="vi-VN" dirty="0"/>
              <a:t>Article: </a:t>
            </a:r>
            <a:r>
              <a:rPr lang="vi-VN" b="1" dirty="0"/>
              <a:t>The post-digital era is coming: are you ready? </a:t>
            </a:r>
            <a:r>
              <a:rPr lang="vi-VN" dirty="0"/>
              <a:t>– Paul Daugherty, CTO at Accenture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effectLst/>
              <a:latin typeface="HelveticaNeueLTW1G"/>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a:latin typeface="HelveticaNeueLTW1G"/>
              </a:rPr>
              <a:t>“</a:t>
            </a:r>
            <a:r>
              <a:rPr lang="en-US" sz="2000" dirty="0">
                <a:effectLst/>
                <a:latin typeface="HelveticaNeueLTW1G"/>
              </a:rPr>
              <a:t>Digital is indeed still important, but now it is simply </a:t>
            </a:r>
            <a:r>
              <a:rPr lang="en-US" sz="2000" b="1" dirty="0">
                <a:effectLst/>
                <a:latin typeface="HelveticaNeueLTW1G"/>
              </a:rPr>
              <a:t>the price of admission </a:t>
            </a:r>
            <a:r>
              <a:rPr lang="en-US" sz="2000" dirty="0">
                <a:effectLst/>
                <a:latin typeface="HelveticaNeueLTW1G"/>
              </a:rPr>
              <a:t>for doing business — it is no longer a differentiation advantage. . . In the post-digital world, </a:t>
            </a:r>
            <a:r>
              <a:rPr lang="en-US" sz="2000" b="1" dirty="0">
                <a:effectLst/>
                <a:latin typeface="HelveticaNeueLTW1G"/>
              </a:rPr>
              <a:t>differentiation</a:t>
            </a:r>
            <a:r>
              <a:rPr lang="en-US" sz="2000" dirty="0">
                <a:effectLst/>
                <a:latin typeface="HelveticaNeueLTW1G"/>
              </a:rPr>
              <a:t> comes from applying digital in </a:t>
            </a:r>
            <a:r>
              <a:rPr lang="en-US" sz="2000" b="1" dirty="0">
                <a:effectLst/>
                <a:latin typeface="HelveticaNeueLTW1G"/>
              </a:rPr>
              <a:t>powerful new ways</a:t>
            </a:r>
            <a:r>
              <a:rPr lang="en-US" sz="2000" dirty="0">
                <a:effectLst/>
                <a:latin typeface="HelveticaNeueLTW1G"/>
              </a:rPr>
              <a:t>."</a:t>
            </a:r>
            <a:endParaRPr lang="en-US" dirty="0"/>
          </a:p>
        </p:txBody>
      </p:sp>
    </p:spTree>
    <p:extLst>
      <p:ext uri="{BB962C8B-B14F-4D97-AF65-F5344CB8AC3E}">
        <p14:creationId xmlns:p14="http://schemas.microsoft.com/office/powerpoint/2010/main" val="18776318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C6DE329-1F8F-6EB1-7C0F-F9BAD5E3E05E}"/>
              </a:ext>
            </a:extLst>
          </p:cNvPr>
          <p:cNvSpPr>
            <a:spLocks noGrp="1"/>
          </p:cNvSpPr>
          <p:nvPr>
            <p:ph type="title"/>
          </p:nvPr>
        </p:nvSpPr>
        <p:spPr/>
        <p:txBody>
          <a:bodyPr>
            <a:normAutofit/>
          </a:bodyPr>
          <a:lstStyle/>
          <a:p>
            <a:r>
              <a:rPr lang="fr-FR" dirty="0"/>
              <a:t>Challenges of </a:t>
            </a:r>
            <a:r>
              <a:rPr lang="fr-FR" dirty="0" err="1"/>
              <a:t>managing</a:t>
            </a:r>
            <a:r>
              <a:rPr lang="fr-FR" dirty="0"/>
              <a:t> digital marketing</a:t>
            </a:r>
            <a:endParaRPr lang="en-VN"/>
          </a:p>
        </p:txBody>
      </p:sp>
      <p:sp>
        <p:nvSpPr>
          <p:cNvPr id="5" name="Content Placeholder 4">
            <a:extLst>
              <a:ext uri="{FF2B5EF4-FFF2-40B4-BE49-F238E27FC236}">
                <a16:creationId xmlns:a16="http://schemas.microsoft.com/office/drawing/2014/main" id="{A9C1B740-0A79-38F5-6EAC-5ECF3DC2E81D}"/>
              </a:ext>
            </a:extLst>
          </p:cNvPr>
          <p:cNvSpPr>
            <a:spLocks noGrp="1"/>
          </p:cNvSpPr>
          <p:nvPr>
            <p:ph idx="1"/>
          </p:nvPr>
        </p:nvSpPr>
        <p:spPr>
          <a:xfrm>
            <a:off x="1341756" y="1495071"/>
            <a:ext cx="10515599" cy="4933705"/>
          </a:xfrm>
        </p:spPr>
        <p:txBody>
          <a:bodyPr>
            <a:noAutofit/>
          </a:bodyPr>
          <a:lstStyle/>
          <a:p>
            <a:pPr marL="742950" lvl="1" indent="-285750">
              <a:lnSpc>
                <a:spcPct val="100000"/>
              </a:lnSpc>
              <a:buFont typeface="Arial" panose="020B0604020202020204" pitchFamily="34" charset="0"/>
              <a:buChar char="•"/>
            </a:pPr>
            <a:r>
              <a:rPr lang="en-US" sz="1800" b="1" i="1" dirty="0">
                <a:effectLst/>
              </a:rPr>
              <a:t>gaining buy-in and budget </a:t>
            </a:r>
            <a:r>
              <a:rPr lang="en-US" sz="1800" dirty="0">
                <a:effectLst/>
              </a:rPr>
              <a:t>consistent with audience media consumption and value generated; </a:t>
            </a:r>
          </a:p>
          <a:p>
            <a:pPr marL="742950" lvl="1" indent="-285750">
              <a:lnSpc>
                <a:spcPct val="100000"/>
              </a:lnSpc>
              <a:buFont typeface="Arial" panose="020B0604020202020204" pitchFamily="34" charset="0"/>
              <a:buChar char="•"/>
            </a:pPr>
            <a:r>
              <a:rPr lang="en-US" sz="1800" b="1" i="1" dirty="0">
                <a:effectLst/>
              </a:rPr>
              <a:t>conflicts of ownership and tensions </a:t>
            </a:r>
            <a:r>
              <a:rPr lang="en-US" sz="1800" dirty="0">
                <a:effectLst/>
              </a:rPr>
              <a:t>between a digital team and other teams such as traditional marketing, IT, finance and senior management; </a:t>
            </a:r>
          </a:p>
          <a:p>
            <a:pPr marL="742950" lvl="1" indent="-285750">
              <a:lnSpc>
                <a:spcPct val="100000"/>
              </a:lnSpc>
              <a:buFont typeface="Arial" panose="020B0604020202020204" pitchFamily="34" charset="0"/>
              <a:buChar char="•"/>
            </a:pPr>
            <a:r>
              <a:rPr lang="en-US" sz="1800" b="1" i="1" dirty="0">
                <a:effectLst/>
              </a:rPr>
              <a:t>coordination with different channels </a:t>
            </a:r>
            <a:r>
              <a:rPr lang="en-US" sz="1800" dirty="0">
                <a:effectLst/>
              </a:rPr>
              <a:t>in conjunction with teams managing marketing </a:t>
            </a:r>
            <a:r>
              <a:rPr lang="en-US" sz="1800" dirty="0" err="1">
                <a:effectLst/>
              </a:rPr>
              <a:t>programmes</a:t>
            </a:r>
            <a:r>
              <a:rPr lang="en-US" sz="1800" dirty="0">
                <a:effectLst/>
              </a:rPr>
              <a:t> elsewhere in the business; </a:t>
            </a:r>
          </a:p>
          <a:p>
            <a:pPr marL="742950" lvl="1" indent="-285750">
              <a:lnSpc>
                <a:spcPct val="100000"/>
              </a:lnSpc>
              <a:buFont typeface="Arial" panose="020B0604020202020204" pitchFamily="34" charset="0"/>
              <a:buChar char="•"/>
            </a:pPr>
            <a:r>
              <a:rPr lang="en-US" sz="1800" b="1" i="1" dirty="0">
                <a:effectLst/>
              </a:rPr>
              <a:t>managing and integrating customer information </a:t>
            </a:r>
            <a:r>
              <a:rPr lang="en-US" sz="1800" dirty="0">
                <a:effectLst/>
              </a:rPr>
              <a:t>about characteristics and </a:t>
            </a:r>
            <a:r>
              <a:rPr lang="en-US" sz="1800" dirty="0" err="1">
                <a:effectLst/>
              </a:rPr>
              <a:t>behaviours</a:t>
            </a:r>
            <a:r>
              <a:rPr lang="en-US" sz="1800" dirty="0">
                <a:effectLst/>
              </a:rPr>
              <a:t> collected online; </a:t>
            </a:r>
          </a:p>
          <a:p>
            <a:pPr marL="742950" lvl="1" indent="-285750">
              <a:lnSpc>
                <a:spcPct val="100000"/>
              </a:lnSpc>
              <a:buFont typeface="Arial" panose="020B0604020202020204" pitchFamily="34" charset="0"/>
              <a:buChar char="•"/>
            </a:pPr>
            <a:r>
              <a:rPr lang="en-US" sz="1800" b="1" i="1" dirty="0">
                <a:effectLst/>
              </a:rPr>
              <a:t>achieving consistent reporting</a:t>
            </a:r>
            <a:r>
              <a:rPr lang="en-US" sz="1800" dirty="0">
                <a:effectLst/>
              </a:rPr>
              <a:t>, review, analysis and follow-up actions of digital marketing results throughout the business; </a:t>
            </a:r>
          </a:p>
          <a:p>
            <a:pPr marL="742950" lvl="1" indent="-285750">
              <a:lnSpc>
                <a:spcPct val="100000"/>
              </a:lnSpc>
              <a:buFont typeface="Arial" panose="020B0604020202020204" pitchFamily="34" charset="0"/>
              <a:buChar char="•"/>
            </a:pPr>
            <a:r>
              <a:rPr lang="en-US" sz="1800" b="1" i="1" dirty="0">
                <a:effectLst/>
              </a:rPr>
              <a:t>structuring the specialist digital team </a:t>
            </a:r>
            <a:r>
              <a:rPr lang="en-US" sz="1800" dirty="0">
                <a:effectLst/>
              </a:rPr>
              <a:t>and integrating into the </a:t>
            </a:r>
            <a:r>
              <a:rPr lang="en-US" sz="1800" dirty="0" err="1">
                <a:effectLst/>
              </a:rPr>
              <a:t>organisation</a:t>
            </a:r>
            <a:r>
              <a:rPr lang="en-US" sz="1800" dirty="0">
                <a:effectLst/>
              </a:rPr>
              <a:t> by changing responsibilities elsewhere in the </a:t>
            </a:r>
            <a:r>
              <a:rPr lang="en-US" sz="1800" dirty="0" err="1">
                <a:effectLst/>
              </a:rPr>
              <a:t>organisation</a:t>
            </a:r>
            <a:r>
              <a:rPr lang="en-US" sz="1800" dirty="0">
                <a:effectLst/>
              </a:rPr>
              <a:t>; </a:t>
            </a:r>
          </a:p>
          <a:p>
            <a:pPr marL="742950" lvl="1" indent="-285750">
              <a:lnSpc>
                <a:spcPct val="100000"/>
              </a:lnSpc>
              <a:buFont typeface="Arial" panose="020B0604020202020204" pitchFamily="34" charset="0"/>
              <a:buChar char="•"/>
            </a:pPr>
            <a:r>
              <a:rPr lang="en-US" sz="1800" dirty="0">
                <a:effectLst/>
              </a:rPr>
              <a:t>‘</a:t>
            </a:r>
            <a:r>
              <a:rPr lang="en-US" sz="1800" b="1" i="1" dirty="0">
                <a:effectLst/>
              </a:rPr>
              <a:t>time to market</a:t>
            </a:r>
            <a:r>
              <a:rPr lang="en-US" sz="1800" dirty="0">
                <a:effectLst/>
              </a:rPr>
              <a:t>’ for implementing new functionality on a site; </a:t>
            </a:r>
          </a:p>
          <a:p>
            <a:pPr marL="742950" lvl="1" indent="-285750">
              <a:lnSpc>
                <a:spcPct val="100000"/>
              </a:lnSpc>
              <a:buFont typeface="Arial" panose="020B0604020202020204" pitchFamily="34" charset="0"/>
              <a:buChar char="•"/>
            </a:pPr>
            <a:r>
              <a:rPr lang="en-US" sz="1800" b="1" i="1" dirty="0">
                <a:effectLst/>
              </a:rPr>
              <a:t>insourcing vs outsourcing online marketing tactics</a:t>
            </a:r>
            <a:r>
              <a:rPr lang="en-US" sz="1800" dirty="0">
                <a:effectLst/>
              </a:rPr>
              <a:t>, i.e. search, affiliate, email marketing, PR; staff recruitment requirements. </a:t>
            </a:r>
            <a:endParaRPr lang="en-US" sz="1050" dirty="0">
              <a:effectLst/>
            </a:endParaRPr>
          </a:p>
        </p:txBody>
      </p:sp>
    </p:spTree>
    <p:extLst>
      <p:ext uri="{BB962C8B-B14F-4D97-AF65-F5344CB8AC3E}">
        <p14:creationId xmlns:p14="http://schemas.microsoft.com/office/powerpoint/2010/main" val="8537948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BD2E432-3D1A-D9B9-38E0-8C4B20573B98}"/>
              </a:ext>
            </a:extLst>
          </p:cNvPr>
          <p:cNvSpPr>
            <a:spLocks noGrp="1"/>
          </p:cNvSpPr>
          <p:nvPr>
            <p:ph type="title"/>
          </p:nvPr>
        </p:nvSpPr>
        <p:spPr/>
        <p:txBody>
          <a:bodyPr/>
          <a:lstStyle/>
          <a:p>
            <a:r>
              <a:rPr lang="en-VN"/>
              <a:t>Lập kế hoạch Marketing số</a:t>
            </a:r>
          </a:p>
        </p:txBody>
      </p:sp>
      <p:pic>
        <p:nvPicPr>
          <p:cNvPr id="6" name="Picture 5" descr="A screen shot of a chart&#10;&#10;Description automatically generated">
            <a:extLst>
              <a:ext uri="{FF2B5EF4-FFF2-40B4-BE49-F238E27FC236}">
                <a16:creationId xmlns:a16="http://schemas.microsoft.com/office/drawing/2014/main" id="{189BEC7C-CCA1-856E-4272-AB543E09FF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79576" y="1386739"/>
            <a:ext cx="8276456" cy="5265951"/>
          </a:xfrm>
          <a:prstGeom prst="rect">
            <a:avLst/>
          </a:prstGeom>
        </p:spPr>
      </p:pic>
    </p:spTree>
    <p:extLst>
      <p:ext uri="{BB962C8B-B14F-4D97-AF65-F5344CB8AC3E}">
        <p14:creationId xmlns:p14="http://schemas.microsoft.com/office/powerpoint/2010/main" val="30824270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7">
            <a:extLst>
              <a:ext uri="{FF2B5EF4-FFF2-40B4-BE49-F238E27FC236}">
                <a16:creationId xmlns:a16="http://schemas.microsoft.com/office/drawing/2014/main" id="{BA4A77E5-1405-28A2-271E-202CE0367B46}"/>
              </a:ext>
            </a:extLst>
          </p:cNvPr>
          <p:cNvGraphicFramePr>
            <a:graphicFrameLocks/>
          </p:cNvGraphicFramePr>
          <p:nvPr>
            <p:extLst>
              <p:ext uri="{D42A27DB-BD31-4B8C-83A1-F6EECF244321}">
                <p14:modId xmlns:p14="http://schemas.microsoft.com/office/powerpoint/2010/main" val="2562394484"/>
              </p:ext>
            </p:extLst>
          </p:nvPr>
        </p:nvGraphicFramePr>
        <p:xfrm>
          <a:off x="1127448" y="980728"/>
          <a:ext cx="10801200" cy="5170808"/>
        </p:xfrm>
        <a:graphic>
          <a:graphicData uri="http://schemas.openxmlformats.org/drawingml/2006/table">
            <a:tbl>
              <a:tblPr firstRow="1" bandRow="1">
                <a:tableStyleId>{5C22544A-7EE6-4342-B048-85BDC9FD1C3A}</a:tableStyleId>
              </a:tblPr>
              <a:tblGrid>
                <a:gridCol w="4752528">
                  <a:extLst>
                    <a:ext uri="{9D8B030D-6E8A-4147-A177-3AD203B41FA5}">
                      <a16:colId xmlns:a16="http://schemas.microsoft.com/office/drawing/2014/main" val="1023878947"/>
                    </a:ext>
                  </a:extLst>
                </a:gridCol>
                <a:gridCol w="6048672">
                  <a:extLst>
                    <a:ext uri="{9D8B030D-6E8A-4147-A177-3AD203B41FA5}">
                      <a16:colId xmlns:a16="http://schemas.microsoft.com/office/drawing/2014/main" val="2502157748"/>
                    </a:ext>
                  </a:extLst>
                </a:gridCol>
              </a:tblGrid>
              <a:tr h="370840">
                <a:tc>
                  <a:txBody>
                    <a:bodyPr/>
                    <a:lstStyle/>
                    <a:p>
                      <a:pPr algn="ctr">
                        <a:lnSpc>
                          <a:spcPct val="110000"/>
                        </a:lnSpc>
                        <a:spcBef>
                          <a:spcPts val="600"/>
                        </a:spcBef>
                        <a:spcAft>
                          <a:spcPts val="600"/>
                        </a:spcAft>
                      </a:pPr>
                      <a:r>
                        <a:rPr lang="fr-FR" sz="1600" b="1" i="0" dirty="0" err="1">
                          <a:latin typeface="Arial" panose="020B0604020202020204" pitchFamily="34" charset="0"/>
                          <a:cs typeface="Arial" panose="020B0604020202020204" pitchFamily="34" charset="0"/>
                        </a:rPr>
                        <a:t>Potential</a:t>
                      </a:r>
                      <a:r>
                        <a:rPr lang="fr-FR" sz="1600" b="1" i="0" dirty="0">
                          <a:latin typeface="Arial" panose="020B0604020202020204" pitchFamily="34" charset="0"/>
                          <a:cs typeface="Arial" panose="020B0604020202020204" pitchFamily="34" charset="0"/>
                        </a:rPr>
                        <a:t> </a:t>
                      </a:r>
                      <a:r>
                        <a:rPr lang="fr-FR" sz="1600" b="1" i="0" dirty="0" err="1">
                          <a:latin typeface="Arial" panose="020B0604020202020204" pitchFamily="34" charset="0"/>
                          <a:cs typeface="Arial" panose="020B0604020202020204" pitchFamily="34" charset="0"/>
                        </a:rPr>
                        <a:t>failure</a:t>
                      </a:r>
                      <a:r>
                        <a:rPr lang="fr-FR" sz="1600" b="1" i="0" dirty="0">
                          <a:latin typeface="Arial" panose="020B0604020202020204" pitchFamily="34" charset="0"/>
                          <a:cs typeface="Arial" panose="020B0604020202020204" pitchFamily="34" charset="0"/>
                        </a:rPr>
                        <a:t> or </a:t>
                      </a:r>
                      <a:r>
                        <a:rPr lang="fr-FR" sz="1600" b="1" i="0" dirty="0" err="1">
                          <a:latin typeface="Arial" panose="020B0604020202020204" pitchFamily="34" charset="0"/>
                          <a:cs typeface="Arial" panose="020B0604020202020204" pitchFamily="34" charset="0"/>
                        </a:rPr>
                        <a:t>problem</a:t>
                      </a:r>
                      <a:endParaRPr lang="en-VN" sz="1600" b="1" i="0">
                        <a:latin typeface="Arial" panose="020B0604020202020204" pitchFamily="34" charset="0"/>
                        <a:cs typeface="Arial" panose="020B0604020202020204" pitchFamily="34" charset="0"/>
                      </a:endParaRPr>
                    </a:p>
                  </a:txBody>
                  <a:tcPr/>
                </a:tc>
                <a:tc>
                  <a:txBody>
                    <a:bodyPr/>
                    <a:lstStyle/>
                    <a:p>
                      <a:pPr algn="ctr">
                        <a:lnSpc>
                          <a:spcPct val="110000"/>
                        </a:lnSpc>
                        <a:spcBef>
                          <a:spcPts val="600"/>
                        </a:spcBef>
                        <a:spcAft>
                          <a:spcPts val="600"/>
                        </a:spcAft>
                      </a:pPr>
                      <a:r>
                        <a:rPr lang="fr-FR" sz="1600" b="1" i="0" dirty="0" err="1">
                          <a:latin typeface="Arial" panose="020B0604020202020204" pitchFamily="34" charset="0"/>
                          <a:cs typeface="Arial" panose="020B0604020202020204" pitchFamily="34" charset="0"/>
                        </a:rPr>
                        <a:t>Potential</a:t>
                      </a:r>
                      <a:r>
                        <a:rPr lang="fr-FR" sz="1600" b="1" i="0" dirty="0">
                          <a:latin typeface="Arial" panose="020B0604020202020204" pitchFamily="34" charset="0"/>
                          <a:cs typeface="Arial" panose="020B0604020202020204" pitchFamily="34" charset="0"/>
                        </a:rPr>
                        <a:t> Solution</a:t>
                      </a:r>
                      <a:endParaRPr lang="en-VN" sz="1600" b="1" i="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783713268"/>
                  </a:ext>
                </a:extLst>
              </a:tr>
              <a:tr h="370840">
                <a:tc>
                  <a:txBody>
                    <a:bodyPr/>
                    <a:lstStyle/>
                    <a:p>
                      <a:pPr marL="0" marR="0" lvl="0" indent="0" algn="l" defTabSz="685800" rtl="0" eaLnBrk="1" fontAlgn="auto" latinLnBrk="0" hangingPunct="1">
                        <a:lnSpc>
                          <a:spcPct val="110000"/>
                        </a:lnSpc>
                        <a:spcBef>
                          <a:spcPts val="600"/>
                        </a:spcBef>
                        <a:spcAft>
                          <a:spcPts val="6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Đánh giá thấp nhu cầu của KH đối các dịch vụ trực tuyến</a:t>
                      </a:r>
                    </a:p>
                  </a:txBody>
                  <a:tcPr anchor="ctr"/>
                </a:tc>
                <a:tc>
                  <a:txBody>
                    <a:bodyPr/>
                    <a:lstStyle/>
                    <a:p>
                      <a:pPr marL="0" marR="0" lvl="0" indent="0" algn="l" defTabSz="685800" rtl="0" eaLnBrk="1" fontAlgn="auto" latinLnBrk="0" hangingPunct="1">
                        <a:lnSpc>
                          <a:spcPct val="110000"/>
                        </a:lnSpc>
                        <a:spcBef>
                          <a:spcPts val="300"/>
                        </a:spcBef>
                        <a:spcAft>
                          <a:spcPts val="2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Nghiên cứu nhu cầu, đặt mục tiêu, phân bổ đủ nguồn lực</a:t>
                      </a:r>
                    </a:p>
                  </a:txBody>
                  <a:tcPr anchor="ctr"/>
                </a:tc>
                <a:extLst>
                  <a:ext uri="{0D108BD9-81ED-4DB2-BD59-A6C34878D82A}">
                    <a16:rowId xmlns:a16="http://schemas.microsoft.com/office/drawing/2014/main" val="853850330"/>
                  </a:ext>
                </a:extLst>
              </a:tr>
              <a:tr h="370840">
                <a:tc>
                  <a:txBody>
                    <a:bodyPr/>
                    <a:lstStyle/>
                    <a:p>
                      <a:pPr marL="0" marR="0" lvl="0" indent="0" algn="l" defTabSz="685800" rtl="0" eaLnBrk="1" fontAlgn="auto" latinLnBrk="0" hangingPunct="1">
                        <a:lnSpc>
                          <a:spcPct val="110000"/>
                        </a:lnSpc>
                        <a:spcBef>
                          <a:spcPts val="600"/>
                        </a:spcBef>
                        <a:spcAft>
                          <a:spcPts val="6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Sự cạnh tranh gay gắt từ những người tham gia thị trường hiện tại và mới, những người có thể gây ra sự gián đoạn kỹ thuật số trong lĩnh vực này thông qua các mô hình kinh doanh hoặc mô hình doanh thu mới</a:t>
                      </a:r>
                    </a:p>
                  </a:txBody>
                  <a:tcPr anchor="ctr"/>
                </a:tc>
                <a:tc>
                  <a:txBody>
                    <a:bodyPr/>
                    <a:lstStyle/>
                    <a:p>
                      <a:pPr marL="0" marR="0" lvl="0" indent="0" algn="l" defTabSz="685800" rtl="0" eaLnBrk="1" fontAlgn="auto" latinLnBrk="0" hangingPunct="1">
                        <a:lnSpc>
                          <a:spcPct val="110000"/>
                        </a:lnSpc>
                        <a:spcBef>
                          <a:spcPts val="300"/>
                        </a:spcBef>
                        <a:spcAft>
                          <a:spcPts val="2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Phân tích thị trường, đặc biệt là mức độ cạnh tranh, dự đoán các phản ứng cạnh tranh, lập kế hoạch chiến lược thâm nhập thị trường rõ ràng hoặc những thay đổi tiềm năng trong mô hình kinh doanh và doanh thu</a:t>
                      </a:r>
                    </a:p>
                  </a:txBody>
                  <a:tcPr anchor="ctr"/>
                </a:tc>
                <a:extLst>
                  <a:ext uri="{0D108BD9-81ED-4DB2-BD59-A6C34878D82A}">
                    <a16:rowId xmlns:a16="http://schemas.microsoft.com/office/drawing/2014/main" val="3365249924"/>
                  </a:ext>
                </a:extLst>
              </a:tr>
              <a:tr h="370840">
                <a:tc>
                  <a:txBody>
                    <a:bodyPr/>
                    <a:lstStyle/>
                    <a:p>
                      <a:pPr marL="0" marR="0" lvl="0" indent="0" algn="l" defTabSz="685800" rtl="0" eaLnBrk="1" fontAlgn="auto" latinLnBrk="0" hangingPunct="1">
                        <a:lnSpc>
                          <a:spcPct val="110000"/>
                        </a:lnSpc>
                        <a:spcBef>
                          <a:spcPts val="600"/>
                        </a:spcBef>
                        <a:spcAft>
                          <a:spcPts val="6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Lãng phí tài nguyên do chồng chéo</a:t>
                      </a:r>
                    </a:p>
                  </a:txBody>
                  <a:tcPr anchor="ctr"/>
                </a:tc>
                <a:tc>
                  <a:txBody>
                    <a:bodyPr/>
                    <a:lstStyle/>
                    <a:p>
                      <a:pPr marL="0" marR="0" lvl="0" indent="0" algn="l" defTabSz="685800" rtl="0" eaLnBrk="1" fontAlgn="auto" latinLnBrk="0" hangingPunct="1">
                        <a:lnSpc>
                          <a:spcPct val="110000"/>
                        </a:lnSpc>
                        <a:spcBef>
                          <a:spcPts val="300"/>
                        </a:spcBef>
                        <a:spcAft>
                          <a:spcPts val="2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Cải thiện truyền thông nội bộ để tránh các đội khác nhau trong bộ phận marketing mua các công cụ khác nhau hoặc thuê các đại lý marketing khác nhau để thực hiện các hoạt động marketing trực tuyến tương tự</a:t>
                      </a:r>
                    </a:p>
                  </a:txBody>
                  <a:tcPr anchor="ctr"/>
                </a:tc>
                <a:extLst>
                  <a:ext uri="{0D108BD9-81ED-4DB2-BD59-A6C34878D82A}">
                    <a16:rowId xmlns:a16="http://schemas.microsoft.com/office/drawing/2014/main" val="3741828039"/>
                  </a:ext>
                </a:extLst>
              </a:tr>
              <a:tr h="0">
                <a:tc>
                  <a:txBody>
                    <a:bodyPr/>
                    <a:lstStyle/>
                    <a:p>
                      <a:pPr marL="0" marR="0" lvl="0" indent="0" algn="l" defTabSz="685800" rtl="0" eaLnBrk="1" fontAlgn="auto" latinLnBrk="0" hangingPunct="1">
                        <a:lnSpc>
                          <a:spcPct val="110000"/>
                        </a:lnSpc>
                        <a:spcBef>
                          <a:spcPts val="600"/>
                        </a:spcBef>
                        <a:spcAft>
                          <a:spcPts val="6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Không đủ nguồn lực và năng lực</a:t>
                      </a:r>
                      <a:endParaRPr lang="en-GB" sz="1400" b="0" i="0" kern="1200">
                        <a:solidFill>
                          <a:schemeClr val="dk1"/>
                        </a:solidFill>
                        <a:latin typeface="Arial" panose="020B0604020202020204" pitchFamily="34" charset="0"/>
                        <a:ea typeface="+mn-ea"/>
                        <a:cs typeface="Arial" panose="020B0604020202020204" pitchFamily="34" charset="0"/>
                      </a:endParaRPr>
                    </a:p>
                  </a:txBody>
                  <a:tcPr anchor="ctr"/>
                </a:tc>
                <a:tc>
                  <a:txBody>
                    <a:bodyPr/>
                    <a:lstStyle/>
                    <a:p>
                      <a:pPr marL="0" marR="0" lvl="0" indent="0" algn="l" defTabSz="685800" rtl="0" eaLnBrk="1" fontAlgn="auto" latinLnBrk="0" hangingPunct="1">
                        <a:lnSpc>
                          <a:spcPct val="110000"/>
                        </a:lnSpc>
                        <a:spcBef>
                          <a:spcPts val="300"/>
                        </a:spcBef>
                        <a:spcAft>
                          <a:spcPts val="2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Đảm bảo ngân sách và các kỹ năng chuyên môn  kỹ thuật số cụ thể có sẵn để hỗ trợ các đề xuất/ sáng kiến chiến lược, bao gồm các hoạt động 'luôn bật' để liên tục thu hút khán giả bằng cách sử dụng search, mạng xã hội và email</a:t>
                      </a:r>
                      <a:endParaRPr lang="en-US" sz="1400" b="0" i="0" kern="1200">
                        <a:solidFill>
                          <a:schemeClr val="dk1"/>
                        </a:solidFill>
                        <a:latin typeface="Arial" panose="020B0604020202020204" pitchFamily="34" charset="0"/>
                        <a:ea typeface="+mn-ea"/>
                        <a:cs typeface="Arial" panose="020B0604020202020204" pitchFamily="34" charset="0"/>
                      </a:endParaRPr>
                    </a:p>
                  </a:txBody>
                  <a:tcPr anchor="ctr"/>
                </a:tc>
                <a:extLst>
                  <a:ext uri="{0D108BD9-81ED-4DB2-BD59-A6C34878D82A}">
                    <a16:rowId xmlns:a16="http://schemas.microsoft.com/office/drawing/2014/main" val="4007593348"/>
                  </a:ext>
                </a:extLst>
              </a:tr>
              <a:tr h="0">
                <a:tc>
                  <a:txBody>
                    <a:bodyPr/>
                    <a:lstStyle/>
                    <a:p>
                      <a:pPr marL="0" marR="0" lvl="0" indent="0" algn="l" defTabSz="685800" rtl="0" eaLnBrk="1" fontAlgn="auto" latinLnBrk="0" hangingPunct="1">
                        <a:lnSpc>
                          <a:spcPct val="110000"/>
                        </a:lnSpc>
                        <a:spcBef>
                          <a:spcPts val="300"/>
                        </a:spcBef>
                        <a:spcAft>
                          <a:spcPts val="2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Dữ liệu cần thiết về khách hàng không được thu thập hoặc sử dụng</a:t>
                      </a:r>
                    </a:p>
                  </a:txBody>
                  <a:tcPr anchor="ctr"/>
                </a:tc>
                <a:tc>
                  <a:txBody>
                    <a:bodyPr/>
                    <a:lstStyle/>
                    <a:p>
                      <a:pPr marL="0" marR="0" lvl="0" indent="0" algn="l" defTabSz="685800" rtl="0" eaLnBrk="1" fontAlgn="auto" latinLnBrk="0" hangingPunct="1">
                        <a:lnSpc>
                          <a:spcPct val="110000"/>
                        </a:lnSpc>
                        <a:spcBef>
                          <a:spcPts val="300"/>
                        </a:spcBef>
                        <a:spcAft>
                          <a:spcPts val="2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Nghiên cứu để đảm bảo hiểu biết tốt nhất về khách hàng mục tiêu; tích hợp dữ liệu khách hàng vào hệ thống hiện có</a:t>
                      </a:r>
                    </a:p>
                  </a:txBody>
                  <a:tcPr anchor="ctr"/>
                </a:tc>
                <a:extLst>
                  <a:ext uri="{0D108BD9-81ED-4DB2-BD59-A6C34878D82A}">
                    <a16:rowId xmlns:a16="http://schemas.microsoft.com/office/drawing/2014/main" val="3159250151"/>
                  </a:ext>
                </a:extLst>
              </a:tr>
              <a:tr h="0">
                <a:tc>
                  <a:txBody>
                    <a:bodyPr/>
                    <a:lstStyle/>
                    <a:p>
                      <a:pPr marL="0" marR="0" lvl="0" indent="0" algn="l" defTabSz="685800" rtl="0" eaLnBrk="1" fontAlgn="auto" latinLnBrk="0" hangingPunct="1">
                        <a:lnSpc>
                          <a:spcPct val="110000"/>
                        </a:lnSpc>
                        <a:spcBef>
                          <a:spcPts val="300"/>
                        </a:spcBef>
                        <a:spcAft>
                          <a:spcPts val="2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Thiếu kiểm soát</a:t>
                      </a:r>
                    </a:p>
                  </a:txBody>
                  <a:tcPr anchor="ctr"/>
                </a:tc>
                <a:tc>
                  <a:txBody>
                    <a:bodyPr/>
                    <a:lstStyle/>
                    <a:p>
                      <a:pPr marL="0" marR="0" lvl="0" indent="0" algn="l" defTabSz="685800" rtl="0" eaLnBrk="1" fontAlgn="auto" latinLnBrk="0" hangingPunct="1">
                        <a:lnSpc>
                          <a:spcPct val="110000"/>
                        </a:lnSpc>
                        <a:spcBef>
                          <a:spcPts val="300"/>
                        </a:spcBef>
                        <a:spcAft>
                          <a:spcPts val="2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Đo lường và phân tích thường xuyên để có hành động khắc phục nhằm đảm bảo đạt được mục tiêu</a:t>
                      </a:r>
                    </a:p>
                  </a:txBody>
                  <a:tcPr anchor="ctr"/>
                </a:tc>
                <a:extLst>
                  <a:ext uri="{0D108BD9-81ED-4DB2-BD59-A6C34878D82A}">
                    <a16:rowId xmlns:a16="http://schemas.microsoft.com/office/drawing/2014/main" val="2756671376"/>
                  </a:ext>
                </a:extLst>
              </a:tr>
              <a:tr h="0">
                <a:tc>
                  <a:txBody>
                    <a:bodyPr/>
                    <a:lstStyle/>
                    <a:p>
                      <a:pPr marL="0" marR="0" lvl="0" indent="0" algn="l" defTabSz="685800" rtl="0" eaLnBrk="1" fontAlgn="auto" latinLnBrk="0" hangingPunct="1">
                        <a:lnSpc>
                          <a:spcPct val="110000"/>
                        </a:lnSpc>
                        <a:spcBef>
                          <a:spcPts val="300"/>
                        </a:spcBef>
                        <a:spcAft>
                          <a:spcPts val="200"/>
                        </a:spcAft>
                        <a:buClrTx/>
                        <a:buSzTx/>
                        <a:buFontTx/>
                        <a:buNone/>
                        <a:tabLst/>
                        <a:defRPr/>
                      </a:pPr>
                      <a:r>
                        <a:rPr lang="vi-VN" sz="1400" b="0" i="0" kern="1200">
                          <a:solidFill>
                            <a:schemeClr val="dk1"/>
                          </a:solidFill>
                          <a:latin typeface="Arial" panose="020B0604020202020204" pitchFamily="34" charset="0"/>
                          <a:ea typeface="+mn-ea"/>
                          <a:cs typeface="Arial" panose="020B0604020202020204" pitchFamily="34" charset="0"/>
                        </a:rPr>
                        <a:t>Thiếu sự hỗ trợ của quản lý cấp cao</a:t>
                      </a:r>
                      <a:endParaRPr lang="en-GB" sz="1400" b="0" i="0" kern="1200">
                        <a:solidFill>
                          <a:schemeClr val="dk1"/>
                        </a:solidFill>
                        <a:latin typeface="Arial" panose="020B0604020202020204" pitchFamily="34" charset="0"/>
                        <a:ea typeface="+mn-ea"/>
                        <a:cs typeface="Arial" panose="020B0604020202020204" pitchFamily="34" charset="0"/>
                      </a:endParaRPr>
                    </a:p>
                  </a:txBody>
                  <a:tcPr anchor="ctr"/>
                </a:tc>
                <a:tc>
                  <a:txBody>
                    <a:bodyPr/>
                    <a:lstStyle/>
                    <a:p>
                      <a:pPr marL="0" marR="0" lvl="0" indent="0" algn="l" defTabSz="685800" rtl="0" eaLnBrk="1" fontAlgn="auto" latinLnBrk="0" hangingPunct="1">
                        <a:lnSpc>
                          <a:spcPct val="110000"/>
                        </a:lnSpc>
                        <a:spcBef>
                          <a:spcPts val="300"/>
                        </a:spcBef>
                        <a:spcAft>
                          <a:spcPts val="200"/>
                        </a:spcAft>
                        <a:buClrTx/>
                        <a:buSzTx/>
                        <a:buFontTx/>
                        <a:buNone/>
                        <a:tabLst/>
                        <a:defRPr/>
                      </a:pPr>
                      <a:r>
                        <a:rPr lang="vi-VN" sz="1400" b="0" i="0" kern="1200" dirty="0">
                          <a:solidFill>
                            <a:schemeClr val="dk1"/>
                          </a:solidFill>
                          <a:latin typeface="Arial" panose="020B0604020202020204" pitchFamily="34" charset="0"/>
                          <a:ea typeface="+mn-ea"/>
                          <a:cs typeface="Arial" panose="020B0604020202020204" pitchFamily="34" charset="0"/>
                        </a:rPr>
                        <a:t>Đảm bảo hỗ trợ cho kế hoạch chuyển đổi số dài hạn vì điều này sẽ cần thiết để thúc đẩy các sáng kiến chiến lược lớn</a:t>
                      </a:r>
                      <a:endParaRPr lang="en-GB" sz="1400" b="0" i="0" kern="1200" dirty="0">
                        <a:solidFill>
                          <a:schemeClr val="dk1"/>
                        </a:solidFill>
                        <a:latin typeface="Arial" panose="020B0604020202020204" pitchFamily="34" charset="0"/>
                        <a:ea typeface="+mn-ea"/>
                        <a:cs typeface="Arial" panose="020B0604020202020204" pitchFamily="34" charset="0"/>
                      </a:endParaRPr>
                    </a:p>
                  </a:txBody>
                  <a:tcPr anchor="ctr"/>
                </a:tc>
                <a:extLst>
                  <a:ext uri="{0D108BD9-81ED-4DB2-BD59-A6C34878D82A}">
                    <a16:rowId xmlns:a16="http://schemas.microsoft.com/office/drawing/2014/main" val="250126357"/>
                  </a:ext>
                </a:extLst>
              </a:tr>
            </a:tbl>
          </a:graphicData>
        </a:graphic>
      </p:graphicFrame>
      <p:sp>
        <p:nvSpPr>
          <p:cNvPr id="5" name="Rectangle 4">
            <a:extLst>
              <a:ext uri="{FF2B5EF4-FFF2-40B4-BE49-F238E27FC236}">
                <a16:creationId xmlns:a16="http://schemas.microsoft.com/office/drawing/2014/main" id="{F886B333-125D-CB6A-EB93-F4F2C8EFB627}"/>
              </a:ext>
            </a:extLst>
          </p:cNvPr>
          <p:cNvSpPr/>
          <p:nvPr/>
        </p:nvSpPr>
        <p:spPr>
          <a:xfrm>
            <a:off x="1127448" y="476672"/>
            <a:ext cx="10801200" cy="360040"/>
          </a:xfrm>
          <a:prstGeom prst="rect">
            <a:avLst/>
          </a:prstGeom>
          <a:no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sz="2000" b="1" dirty="0">
                <a:solidFill>
                  <a:schemeClr val="accent1">
                    <a:lumMod val="50000"/>
                  </a:schemeClr>
                </a:solidFill>
              </a:rPr>
              <a:t>Digital marketing planning </a:t>
            </a:r>
            <a:r>
              <a:rPr lang="fr-FR" sz="2000" b="1" dirty="0" err="1">
                <a:solidFill>
                  <a:schemeClr val="accent1">
                    <a:lumMod val="50000"/>
                  </a:schemeClr>
                </a:solidFill>
              </a:rPr>
              <a:t>failures</a:t>
            </a:r>
            <a:r>
              <a:rPr lang="fr-FR" sz="2000" b="1" dirty="0">
                <a:solidFill>
                  <a:schemeClr val="accent1">
                    <a:lumMod val="50000"/>
                  </a:schemeClr>
                </a:solidFill>
              </a:rPr>
              <a:t> and solutions (p.144)</a:t>
            </a:r>
            <a:endParaRPr lang="en-VN" sz="2000" b="1">
              <a:solidFill>
                <a:schemeClr val="accent1">
                  <a:lumMod val="50000"/>
                </a:schemeClr>
              </a:solidFill>
            </a:endParaRPr>
          </a:p>
        </p:txBody>
      </p:sp>
    </p:spTree>
    <p:extLst>
      <p:ext uri="{BB962C8B-B14F-4D97-AF65-F5344CB8AC3E}">
        <p14:creationId xmlns:p14="http://schemas.microsoft.com/office/powerpoint/2010/main" val="39339439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BF9A25B-7D3E-F13F-CCA9-3E17B497D4FD}"/>
              </a:ext>
            </a:extLst>
          </p:cNvPr>
          <p:cNvSpPr>
            <a:spLocks noGrp="1"/>
          </p:cNvSpPr>
          <p:nvPr>
            <p:ph type="title"/>
          </p:nvPr>
        </p:nvSpPr>
        <p:spPr/>
        <p:txBody>
          <a:bodyPr/>
          <a:lstStyle/>
          <a:p>
            <a:r>
              <a:rPr lang="fr-FR" dirty="0"/>
              <a:t>How to structure a digital marketing </a:t>
            </a:r>
            <a:r>
              <a:rPr lang="fr-FR" dirty="0" err="1"/>
              <a:t>strategy</a:t>
            </a:r>
            <a:endParaRPr lang="en-VN"/>
          </a:p>
        </p:txBody>
      </p:sp>
      <p:graphicFrame>
        <p:nvGraphicFramePr>
          <p:cNvPr id="6" name="Content Placeholder 3">
            <a:extLst>
              <a:ext uri="{FF2B5EF4-FFF2-40B4-BE49-F238E27FC236}">
                <a16:creationId xmlns:a16="http://schemas.microsoft.com/office/drawing/2014/main" id="{C3145B6A-414F-DCCB-5D8C-AAB10ED743EB}"/>
              </a:ext>
            </a:extLst>
          </p:cNvPr>
          <p:cNvGraphicFramePr>
            <a:graphicFrameLocks/>
          </p:cNvGraphicFramePr>
          <p:nvPr>
            <p:extLst>
              <p:ext uri="{D42A27DB-BD31-4B8C-83A1-F6EECF244321}">
                <p14:modId xmlns:p14="http://schemas.microsoft.com/office/powerpoint/2010/main" val="1820995846"/>
              </p:ext>
            </p:extLst>
          </p:nvPr>
        </p:nvGraphicFramePr>
        <p:xfrm>
          <a:off x="1341437" y="1584326"/>
          <a:ext cx="10515600" cy="475176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2C0ABC62-890F-16C2-2400-F15999AC52C5}"/>
              </a:ext>
            </a:extLst>
          </p:cNvPr>
          <p:cNvSpPr txBox="1"/>
          <p:nvPr/>
        </p:nvSpPr>
        <p:spPr>
          <a:xfrm>
            <a:off x="1631504" y="2492896"/>
            <a:ext cx="1224136" cy="584775"/>
          </a:xfrm>
          <a:prstGeom prst="rect">
            <a:avLst/>
          </a:prstGeom>
          <a:noFill/>
        </p:spPr>
        <p:txBody>
          <a:bodyPr wrap="square" rtlCol="0">
            <a:spAutoFit/>
          </a:bodyPr>
          <a:lstStyle/>
          <a:p>
            <a:pPr algn="ctr"/>
            <a:r>
              <a:rPr lang="en-VN" sz="3200" b="1">
                <a:solidFill>
                  <a:srgbClr val="467A78"/>
                </a:solidFill>
                <a:latin typeface="Source Sans Pro" panose="020B0503030403020204" pitchFamily="34" charset="0"/>
                <a:ea typeface="Source Sans Pro" panose="020B0503030403020204" pitchFamily="34" charset="0"/>
              </a:rPr>
              <a:t>4.2.1</a:t>
            </a:r>
          </a:p>
        </p:txBody>
      </p:sp>
      <p:sp>
        <p:nvSpPr>
          <p:cNvPr id="8" name="TextBox 7">
            <a:extLst>
              <a:ext uri="{FF2B5EF4-FFF2-40B4-BE49-F238E27FC236}">
                <a16:creationId xmlns:a16="http://schemas.microsoft.com/office/drawing/2014/main" id="{78F3B060-24C9-0461-39CF-040AEE20EF0B}"/>
              </a:ext>
            </a:extLst>
          </p:cNvPr>
          <p:cNvSpPr txBox="1"/>
          <p:nvPr/>
        </p:nvSpPr>
        <p:spPr>
          <a:xfrm>
            <a:off x="1631504" y="4688899"/>
            <a:ext cx="1224136" cy="584775"/>
          </a:xfrm>
          <a:prstGeom prst="rect">
            <a:avLst/>
          </a:prstGeom>
          <a:noFill/>
        </p:spPr>
        <p:txBody>
          <a:bodyPr wrap="square" rtlCol="0">
            <a:spAutoFit/>
          </a:bodyPr>
          <a:lstStyle/>
          <a:p>
            <a:pPr algn="ctr"/>
            <a:r>
              <a:rPr lang="en-VN" sz="3200" b="1">
                <a:solidFill>
                  <a:srgbClr val="467A78"/>
                </a:solidFill>
                <a:latin typeface="Source Sans Pro" panose="020B0503030403020204" pitchFamily="34" charset="0"/>
                <a:ea typeface="Source Sans Pro" panose="020B0503030403020204" pitchFamily="34" charset="0"/>
              </a:rPr>
              <a:t>4.2.2</a:t>
            </a:r>
          </a:p>
        </p:txBody>
      </p:sp>
    </p:spTree>
    <p:extLst>
      <p:ext uri="{BB962C8B-B14F-4D97-AF65-F5344CB8AC3E}">
        <p14:creationId xmlns:p14="http://schemas.microsoft.com/office/powerpoint/2010/main" val="23288792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0C6EB3-A4E2-37BF-BCCD-90F187739A99}"/>
              </a:ext>
            </a:extLst>
          </p:cNvPr>
          <p:cNvSpPr>
            <a:spLocks noGrp="1"/>
          </p:cNvSpPr>
          <p:nvPr>
            <p:ph type="title"/>
          </p:nvPr>
        </p:nvSpPr>
        <p:spPr/>
        <p:txBody>
          <a:bodyPr/>
          <a:lstStyle/>
          <a:p>
            <a:r>
              <a:rPr lang="fr-FR" dirty="0"/>
              <a:t>Digital Marketing </a:t>
            </a:r>
            <a:r>
              <a:rPr lang="fr-FR" dirty="0" err="1"/>
              <a:t>Strategy</a:t>
            </a:r>
            <a:endParaRPr lang="en-VN"/>
          </a:p>
        </p:txBody>
      </p:sp>
      <p:sp>
        <p:nvSpPr>
          <p:cNvPr id="5" name="Content Placeholder 4">
            <a:extLst>
              <a:ext uri="{FF2B5EF4-FFF2-40B4-BE49-F238E27FC236}">
                <a16:creationId xmlns:a16="http://schemas.microsoft.com/office/drawing/2014/main" id="{19C1311E-EFF5-DFFB-6D44-F0548BA99B10}"/>
              </a:ext>
            </a:extLst>
          </p:cNvPr>
          <p:cNvSpPr>
            <a:spLocks noGrp="1"/>
          </p:cNvSpPr>
          <p:nvPr>
            <p:ph idx="1"/>
          </p:nvPr>
        </p:nvSpPr>
        <p:spPr>
          <a:xfrm>
            <a:off x="1341757" y="1584962"/>
            <a:ext cx="4754243" cy="4933705"/>
          </a:xfrm>
        </p:spPr>
        <p:txBody>
          <a:bodyPr>
            <a:normAutofit/>
          </a:bodyPr>
          <a:lstStyle/>
          <a:p>
            <a:pPr marL="342900"/>
            <a:r>
              <a:rPr lang="en-VN" sz="2000"/>
              <a:t>(</a:t>
            </a:r>
            <a:r>
              <a:rPr lang="en-US" sz="2000" dirty="0"/>
              <a:t>Prescriptive strategy):</a:t>
            </a:r>
          </a:p>
          <a:p>
            <a:pPr marL="722250" lvl="1"/>
            <a:r>
              <a:rPr lang="en-US" sz="1400" dirty="0">
                <a:effectLst/>
                <a:latin typeface="Montserrat" pitchFamily="2" charset="77"/>
              </a:rPr>
              <a:t>The three core areas of strategic analysis, strategic development and strategy implementation are linked together sequentially. </a:t>
            </a:r>
            <a:endParaRPr lang="en-US" sz="1000" dirty="0">
              <a:latin typeface="Montserrat" pitchFamily="2" charset="77"/>
            </a:endParaRPr>
          </a:p>
          <a:p>
            <a:pPr marL="342900"/>
            <a:r>
              <a:rPr lang="en-VN" sz="2000"/>
              <a:t>(</a:t>
            </a:r>
            <a:r>
              <a:rPr lang="en-US" sz="2000" dirty="0"/>
              <a:t>Emergent strategy): </a:t>
            </a:r>
          </a:p>
          <a:p>
            <a:pPr marL="722250" lvl="1"/>
            <a:r>
              <a:rPr lang="en-US" sz="1400" dirty="0">
                <a:effectLst/>
                <a:latin typeface="Montserrat" pitchFamily="2" charset="77"/>
              </a:rPr>
              <a:t>Strategic analysis, strategic development and strategy implementation are interrelated and are developed together in a more agile fashion. </a:t>
            </a:r>
            <a:endParaRPr lang="en-US" sz="1000" dirty="0">
              <a:latin typeface="Montserrat" pitchFamily="2" charset="77"/>
            </a:endParaRPr>
          </a:p>
        </p:txBody>
      </p:sp>
      <p:pic>
        <p:nvPicPr>
          <p:cNvPr id="6" name="Picture 5" descr="A close-up of a chart&#10;&#10;Description automatically generated">
            <a:extLst>
              <a:ext uri="{FF2B5EF4-FFF2-40B4-BE49-F238E27FC236}">
                <a16:creationId xmlns:a16="http://schemas.microsoft.com/office/drawing/2014/main" id="{029F2B11-8E35-1A8B-3FD8-0128E12C29E4}"/>
              </a:ext>
            </a:extLst>
          </p:cNvPr>
          <p:cNvPicPr>
            <a:picLocks noChangeAspect="1"/>
          </p:cNvPicPr>
          <p:nvPr/>
        </p:nvPicPr>
        <p:blipFill rotWithShape="1">
          <a:blip r:embed="rId3">
            <a:extLst>
              <a:ext uri="{28A0092B-C50C-407E-A947-70E740481C1C}">
                <a14:useLocalDpi xmlns:a14="http://schemas.microsoft.com/office/drawing/2010/main" val="0"/>
              </a:ext>
            </a:extLst>
          </a:blip>
          <a:srcRect l="6102" t="9671" r="48583" b="11232"/>
          <a:stretch/>
        </p:blipFill>
        <p:spPr>
          <a:xfrm>
            <a:off x="6575644" y="1255816"/>
            <a:ext cx="5174742" cy="5591995"/>
          </a:xfrm>
          <a:prstGeom prst="rect">
            <a:avLst/>
          </a:prstGeom>
        </p:spPr>
      </p:pic>
    </p:spTree>
    <p:extLst>
      <p:ext uri="{BB962C8B-B14F-4D97-AF65-F5344CB8AC3E}">
        <p14:creationId xmlns:p14="http://schemas.microsoft.com/office/powerpoint/2010/main" val="33477986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ACABB9F-DB92-3D82-3023-009D5202D761}"/>
              </a:ext>
            </a:extLst>
          </p:cNvPr>
          <p:cNvSpPr>
            <a:spLocks noGrp="1"/>
          </p:cNvSpPr>
          <p:nvPr>
            <p:ph type="title"/>
          </p:nvPr>
        </p:nvSpPr>
        <p:spPr/>
        <p:txBody>
          <a:bodyPr/>
          <a:lstStyle/>
          <a:p>
            <a:r>
              <a:rPr lang="fr-FR" dirty="0"/>
              <a:t>Structure </a:t>
            </a:r>
            <a:r>
              <a:rPr lang="fr-FR" dirty="0" err="1"/>
              <a:t>your</a:t>
            </a:r>
            <a:r>
              <a:rPr lang="fr-FR" dirty="0"/>
              <a:t> digital marketing </a:t>
            </a:r>
            <a:r>
              <a:rPr lang="fr-FR" dirty="0" err="1"/>
              <a:t>strategy</a:t>
            </a:r>
            <a:endParaRPr lang="en-VN"/>
          </a:p>
        </p:txBody>
      </p:sp>
      <p:sp>
        <p:nvSpPr>
          <p:cNvPr id="56" name="TextBox 55">
            <a:extLst>
              <a:ext uri="{FF2B5EF4-FFF2-40B4-BE49-F238E27FC236}">
                <a16:creationId xmlns:a16="http://schemas.microsoft.com/office/drawing/2014/main" id="{20E3DAAF-CCBF-DACC-0A68-B44D9E9C2781}"/>
              </a:ext>
            </a:extLst>
          </p:cNvPr>
          <p:cNvSpPr txBox="1"/>
          <p:nvPr/>
        </p:nvSpPr>
        <p:spPr>
          <a:xfrm>
            <a:off x="3686633" y="6395977"/>
            <a:ext cx="5341527" cy="338554"/>
          </a:xfrm>
          <a:prstGeom prst="rect">
            <a:avLst/>
          </a:prstGeom>
          <a:noFill/>
        </p:spPr>
        <p:txBody>
          <a:bodyPr wrap="none" rtlCol="0">
            <a:spAutoFit/>
          </a:bodyPr>
          <a:lstStyle/>
          <a:p>
            <a:r>
              <a:rPr lang="en-US" sz="1600" b="1" dirty="0">
                <a:latin typeface="Montserrat" pitchFamily="2" charset="77"/>
              </a:rPr>
              <a:t>Figure 4.4. A digital marketing capability model</a:t>
            </a:r>
          </a:p>
        </p:txBody>
      </p:sp>
      <p:pic>
        <p:nvPicPr>
          <p:cNvPr id="3" name="Picture 2">
            <a:extLst>
              <a:ext uri="{FF2B5EF4-FFF2-40B4-BE49-F238E27FC236}">
                <a16:creationId xmlns:a16="http://schemas.microsoft.com/office/drawing/2014/main" id="{2E13F8FB-E490-D731-3E68-CA938107FE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13355" y="1695156"/>
            <a:ext cx="7772400" cy="4425849"/>
          </a:xfrm>
          <a:prstGeom prst="rect">
            <a:avLst/>
          </a:prstGeom>
        </p:spPr>
      </p:pic>
    </p:spTree>
    <p:extLst>
      <p:ext uri="{BB962C8B-B14F-4D97-AF65-F5344CB8AC3E}">
        <p14:creationId xmlns:p14="http://schemas.microsoft.com/office/powerpoint/2010/main" val="8029032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9282A2B-3E3D-012D-E339-378C8DDE8865}"/>
              </a:ext>
            </a:extLst>
          </p:cNvPr>
          <p:cNvSpPr>
            <a:spLocks noGrp="1"/>
          </p:cNvSpPr>
          <p:nvPr>
            <p:ph type="title"/>
          </p:nvPr>
        </p:nvSpPr>
        <p:spPr/>
        <p:txBody>
          <a:bodyPr>
            <a:normAutofit/>
          </a:bodyPr>
          <a:lstStyle/>
          <a:p>
            <a:r>
              <a:rPr lang="fr-FR" dirty="0"/>
              <a:t>DM </a:t>
            </a:r>
            <a:r>
              <a:rPr lang="fr-FR" dirty="0" err="1"/>
              <a:t>strategy</a:t>
            </a:r>
            <a:r>
              <a:rPr lang="fr-FR" dirty="0"/>
              <a:t> process</a:t>
            </a:r>
            <a:r>
              <a:rPr lang="en-VN"/>
              <a:t>: (1) </a:t>
            </a:r>
            <a:r>
              <a:rPr lang="fr-FR" dirty="0"/>
              <a:t>Situation </a:t>
            </a:r>
            <a:r>
              <a:rPr lang="fr-FR" dirty="0" err="1"/>
              <a:t>Analysis</a:t>
            </a:r>
            <a:endParaRPr lang="en-VN"/>
          </a:p>
        </p:txBody>
      </p:sp>
      <p:pic>
        <p:nvPicPr>
          <p:cNvPr id="3" name="Content Placeholder 2">
            <a:extLst>
              <a:ext uri="{FF2B5EF4-FFF2-40B4-BE49-F238E27FC236}">
                <a16:creationId xmlns:a16="http://schemas.microsoft.com/office/drawing/2014/main" id="{4007BEBE-AAAB-9DCA-E5D4-0E593A7634A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359696" y="1584325"/>
            <a:ext cx="6764343" cy="4734299"/>
          </a:xfrm>
        </p:spPr>
      </p:pic>
      <p:sp>
        <p:nvSpPr>
          <p:cNvPr id="21" name="TextBox 20">
            <a:extLst>
              <a:ext uri="{FF2B5EF4-FFF2-40B4-BE49-F238E27FC236}">
                <a16:creationId xmlns:a16="http://schemas.microsoft.com/office/drawing/2014/main" id="{EEDD7C41-E621-CD8E-D832-2F166E47A4B3}"/>
              </a:ext>
            </a:extLst>
          </p:cNvPr>
          <p:cNvSpPr txBox="1"/>
          <p:nvPr/>
        </p:nvSpPr>
        <p:spPr>
          <a:xfrm>
            <a:off x="2985870" y="6349389"/>
            <a:ext cx="8133958" cy="338554"/>
          </a:xfrm>
          <a:prstGeom prst="rect">
            <a:avLst/>
          </a:prstGeom>
          <a:noFill/>
        </p:spPr>
        <p:txBody>
          <a:bodyPr wrap="none" rtlCol="0">
            <a:spAutoFit/>
          </a:bodyPr>
          <a:lstStyle/>
          <a:p>
            <a:r>
              <a:rPr lang="en-US" sz="1600" b="1" dirty="0">
                <a:latin typeface="Montserrat" pitchFamily="2" charset="77"/>
              </a:rPr>
              <a:t>Figure 4.5. Character variables, beliefs, attitudes, and shopping intentions</a:t>
            </a:r>
          </a:p>
        </p:txBody>
      </p:sp>
    </p:spTree>
    <p:extLst>
      <p:ext uri="{BB962C8B-B14F-4D97-AF65-F5344CB8AC3E}">
        <p14:creationId xmlns:p14="http://schemas.microsoft.com/office/powerpoint/2010/main" val="16270758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302E509-4BD4-1821-2AE1-F325D6069855}"/>
              </a:ext>
            </a:extLst>
          </p:cNvPr>
          <p:cNvSpPr>
            <a:spLocks noGrp="1"/>
          </p:cNvSpPr>
          <p:nvPr>
            <p:ph type="title"/>
          </p:nvPr>
        </p:nvSpPr>
        <p:spPr/>
        <p:txBody>
          <a:bodyPr>
            <a:normAutofit fontScale="90000"/>
          </a:bodyPr>
          <a:lstStyle/>
          <a:p>
            <a:r>
              <a:rPr lang="fr-FR" dirty="0"/>
              <a:t>DM </a:t>
            </a:r>
            <a:r>
              <a:rPr lang="fr-FR" dirty="0" err="1"/>
              <a:t>strategy</a:t>
            </a:r>
            <a:r>
              <a:rPr lang="fr-FR" dirty="0"/>
              <a:t> process</a:t>
            </a:r>
            <a:r>
              <a:rPr lang="en-VN"/>
              <a:t>: (1) </a:t>
            </a:r>
            <a:r>
              <a:rPr lang="fr-FR" dirty="0"/>
              <a:t>Situation </a:t>
            </a:r>
            <a:r>
              <a:rPr lang="fr-FR" dirty="0" err="1"/>
              <a:t>Analysis</a:t>
            </a:r>
            <a:r>
              <a:rPr lang="fr-FR" dirty="0"/>
              <a:t> (</a:t>
            </a:r>
            <a:r>
              <a:rPr lang="fr-FR" dirty="0" err="1"/>
              <a:t>cont</a:t>
            </a:r>
            <a:r>
              <a:rPr lang="fr-FR" dirty="0"/>
              <a:t>)</a:t>
            </a:r>
            <a:endParaRPr lang="en-VN"/>
          </a:p>
        </p:txBody>
      </p:sp>
      <p:sp>
        <p:nvSpPr>
          <p:cNvPr id="5" name="Content Placeholder 4">
            <a:extLst>
              <a:ext uri="{FF2B5EF4-FFF2-40B4-BE49-F238E27FC236}">
                <a16:creationId xmlns:a16="http://schemas.microsoft.com/office/drawing/2014/main" id="{43EC026B-B4DE-8DC9-A20D-6B906AD8BE13}"/>
              </a:ext>
            </a:extLst>
          </p:cNvPr>
          <p:cNvSpPr>
            <a:spLocks noGrp="1"/>
          </p:cNvSpPr>
          <p:nvPr>
            <p:ph idx="1"/>
          </p:nvPr>
        </p:nvSpPr>
        <p:spPr/>
        <p:txBody>
          <a:bodyPr>
            <a:normAutofit/>
          </a:bodyPr>
          <a:lstStyle/>
          <a:p>
            <a:r>
              <a:rPr lang="fr-FR" dirty="0" err="1"/>
              <a:t>Resouces</a:t>
            </a:r>
            <a:r>
              <a:rPr lang="fr-FR" dirty="0"/>
              <a:t> </a:t>
            </a:r>
            <a:r>
              <a:rPr lang="fr-FR" dirty="0" err="1"/>
              <a:t>analysis</a:t>
            </a:r>
            <a:endParaRPr lang="en-VN"/>
          </a:p>
          <a:p>
            <a:pPr lvl="1"/>
            <a:r>
              <a:rPr lang="fr-FR" b="1" dirty="0"/>
              <a:t>Financial </a:t>
            </a:r>
            <a:r>
              <a:rPr lang="fr-FR" b="1" dirty="0" err="1"/>
              <a:t>resources</a:t>
            </a:r>
            <a:r>
              <a:rPr lang="en-VN" b="1"/>
              <a:t>:</a:t>
            </a:r>
            <a:r>
              <a:rPr lang="fr-FR" b="1" dirty="0"/>
              <a:t> </a:t>
            </a:r>
            <a:r>
              <a:rPr lang="fr-FR" dirty="0"/>
              <a:t>the </a:t>
            </a:r>
            <a:r>
              <a:rPr lang="fr-FR" dirty="0" err="1"/>
              <a:t>mismatch</a:t>
            </a:r>
            <a:r>
              <a:rPr lang="fr-FR" dirty="0"/>
              <a:t> </a:t>
            </a:r>
            <a:r>
              <a:rPr lang="fr-FR" dirty="0" err="1"/>
              <a:t>between</a:t>
            </a:r>
            <a:r>
              <a:rPr lang="fr-FR" dirty="0"/>
              <a:t> </a:t>
            </a:r>
            <a:r>
              <a:rPr lang="fr-FR" dirty="0" err="1"/>
              <a:t>current</a:t>
            </a:r>
            <a:r>
              <a:rPr lang="fr-FR" dirty="0"/>
              <a:t> </a:t>
            </a:r>
            <a:r>
              <a:rPr lang="fr-FR" dirty="0" err="1"/>
              <a:t>spend</a:t>
            </a:r>
            <a:r>
              <a:rPr lang="fr-FR" dirty="0"/>
              <a:t> and </a:t>
            </a:r>
            <a:r>
              <a:rPr lang="fr-FR" dirty="0" err="1"/>
              <a:t>required</a:t>
            </a:r>
            <a:r>
              <a:rPr lang="fr-FR" dirty="0"/>
              <a:t> </a:t>
            </a:r>
            <a:r>
              <a:rPr lang="fr-FR" dirty="0" err="1"/>
              <a:t>spend</a:t>
            </a:r>
            <a:r>
              <a:rPr lang="fr-FR" dirty="0"/>
              <a:t> to </a:t>
            </a:r>
            <a:r>
              <a:rPr lang="fr-FR" dirty="0" err="1"/>
              <a:t>achieve</a:t>
            </a:r>
            <a:r>
              <a:rPr lang="fr-FR" dirty="0"/>
              <a:t> </a:t>
            </a:r>
            <a:r>
              <a:rPr lang="fr-FR" dirty="0" err="1"/>
              <a:t>visibility</a:t>
            </a:r>
            <a:r>
              <a:rPr lang="fr-FR" dirty="0"/>
              <a:t> </a:t>
            </a:r>
            <a:r>
              <a:rPr lang="fr-FR" dirty="0" err="1"/>
              <a:t>within</a:t>
            </a:r>
            <a:r>
              <a:rPr lang="fr-FR" dirty="0"/>
              <a:t> the online </a:t>
            </a:r>
            <a:r>
              <a:rPr lang="fr-FR" dirty="0" err="1"/>
              <a:t>market</a:t>
            </a:r>
            <a:r>
              <a:rPr lang="fr-FR" dirty="0"/>
              <a:t> place </a:t>
            </a:r>
          </a:p>
          <a:p>
            <a:pPr lvl="1"/>
            <a:r>
              <a:rPr lang="vi-VN" b="1" dirty="0"/>
              <a:t>Technology infrastructure resources: </a:t>
            </a:r>
            <a:r>
              <a:rPr lang="vi-VN" dirty="0"/>
              <a:t>Marketing technology and data management including website hosting and platforms, marketing automation systems, analytics and marketing clouds.</a:t>
            </a:r>
          </a:p>
          <a:p>
            <a:pPr lvl="1"/>
            <a:r>
              <a:rPr lang="vi-VN" b="1" dirty="0"/>
              <a:t>Data and insight resources: </a:t>
            </a:r>
            <a:r>
              <a:rPr lang="vi-VN" dirty="0"/>
              <a:t>the quality of data and tools to analyse the performance of digital channels and consumer characteristics and behaviours.</a:t>
            </a:r>
          </a:p>
          <a:p>
            <a:pPr lvl="1"/>
            <a:r>
              <a:rPr lang="vi-VN" b="1" dirty="0"/>
              <a:t>Human resources:</a:t>
            </a:r>
            <a:r>
              <a:rPr lang="vi-VN" dirty="0"/>
              <a:t>  these include digital marketing skills for all employees, suitability of team structures, workflows, and adaptability of the workforce against new challenges.</a:t>
            </a:r>
            <a:endParaRPr lang="en-VN"/>
          </a:p>
          <a:p>
            <a:pPr marL="234900" lvl="1" indent="0">
              <a:buNone/>
            </a:pPr>
            <a:endParaRPr lang="en-VN" sz="1800"/>
          </a:p>
        </p:txBody>
      </p:sp>
    </p:spTree>
    <p:extLst>
      <p:ext uri="{BB962C8B-B14F-4D97-AF65-F5344CB8AC3E}">
        <p14:creationId xmlns:p14="http://schemas.microsoft.com/office/powerpoint/2010/main" val="26061388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95069-EC98-486B-8C4F-594CE78AD101}"/>
              </a:ext>
            </a:extLst>
          </p:cNvPr>
          <p:cNvSpPr>
            <a:spLocks noGrp="1"/>
          </p:cNvSpPr>
          <p:nvPr>
            <p:ph type="title"/>
          </p:nvPr>
        </p:nvSpPr>
        <p:spPr/>
        <p:txBody>
          <a:bodyPr>
            <a:normAutofit/>
          </a:bodyPr>
          <a:lstStyle/>
          <a:p>
            <a:r>
              <a:rPr lang="en-US" dirty="0">
                <a:latin typeface="Montserrat" pitchFamily="2" charset="77"/>
                <a:cs typeface="Arial" panose="020B0604020202020204" pitchFamily="34" charset="0"/>
              </a:rPr>
              <a:t>Objectives</a:t>
            </a:r>
          </a:p>
        </p:txBody>
      </p:sp>
      <p:sp>
        <p:nvSpPr>
          <p:cNvPr id="3" name="Content Placeholder 2">
            <a:extLst>
              <a:ext uri="{FF2B5EF4-FFF2-40B4-BE49-F238E27FC236}">
                <a16:creationId xmlns:a16="http://schemas.microsoft.com/office/drawing/2014/main" id="{83CEF352-CBDA-B629-B4C2-D43996B38E80}"/>
              </a:ext>
            </a:extLst>
          </p:cNvPr>
          <p:cNvSpPr>
            <a:spLocks noGrp="1"/>
          </p:cNvSpPr>
          <p:nvPr>
            <p:ph idx="1"/>
          </p:nvPr>
        </p:nvSpPr>
        <p:spPr/>
        <p:txBody>
          <a:bodyPr/>
          <a:lstStyle/>
          <a:p>
            <a:pPr marL="342900"/>
            <a:r>
              <a:rPr lang="vi-VN" dirty="0"/>
              <a:t>Explain the importance to organisations of creating a digital marketing strategy and implementation process </a:t>
            </a:r>
          </a:p>
          <a:p>
            <a:pPr marL="342900"/>
            <a:r>
              <a:rPr lang="vi-VN" dirty="0"/>
              <a:t>Define different types of goals for digital marketing</a:t>
            </a:r>
          </a:p>
          <a:p>
            <a:pPr marL="342900"/>
            <a:r>
              <a:rPr lang="vi-VN" dirty="0"/>
              <a:t>Evaluate alternative digital strategy approaches </a:t>
            </a:r>
          </a:p>
          <a:p>
            <a:pPr marL="342900"/>
            <a:r>
              <a:rPr lang="vi-VN" dirty="0"/>
              <a:t>Asscess success factors for digital strategy implementation</a:t>
            </a:r>
          </a:p>
          <a:p>
            <a:pPr marL="0" indent="0">
              <a:buNone/>
            </a:pPr>
            <a:endParaRPr lang="en-VN"/>
          </a:p>
        </p:txBody>
      </p:sp>
    </p:spTree>
    <p:extLst>
      <p:ext uri="{BB962C8B-B14F-4D97-AF65-F5344CB8AC3E}">
        <p14:creationId xmlns:p14="http://schemas.microsoft.com/office/powerpoint/2010/main" val="37149472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16BED4-974B-1614-8003-9D8EF3BE901B}"/>
              </a:ext>
            </a:extLst>
          </p:cNvPr>
          <p:cNvSpPr>
            <a:spLocks noGrp="1"/>
          </p:cNvSpPr>
          <p:nvPr>
            <p:ph type="title"/>
          </p:nvPr>
        </p:nvSpPr>
        <p:spPr/>
        <p:txBody>
          <a:bodyPr>
            <a:normAutofit fontScale="90000"/>
          </a:bodyPr>
          <a:lstStyle/>
          <a:p>
            <a:r>
              <a:rPr lang="fr-FR" dirty="0"/>
              <a:t>DM </a:t>
            </a:r>
            <a:r>
              <a:rPr lang="fr-FR" dirty="0" err="1"/>
              <a:t>strategy</a:t>
            </a:r>
            <a:r>
              <a:rPr lang="fr-FR" dirty="0"/>
              <a:t> process</a:t>
            </a:r>
            <a:r>
              <a:rPr lang="en-VN"/>
              <a:t>: (1) </a:t>
            </a:r>
            <a:r>
              <a:rPr lang="fr-FR" dirty="0"/>
              <a:t>Situation </a:t>
            </a:r>
            <a:r>
              <a:rPr lang="fr-FR" dirty="0" err="1"/>
              <a:t>Analysis</a:t>
            </a:r>
            <a:r>
              <a:rPr lang="fr-FR" dirty="0"/>
              <a:t> (</a:t>
            </a:r>
            <a:r>
              <a:rPr lang="fr-FR" dirty="0" err="1"/>
              <a:t>cont</a:t>
            </a:r>
            <a:r>
              <a:rPr lang="fr-FR" dirty="0"/>
              <a:t>)</a:t>
            </a:r>
            <a:endParaRPr lang="en-VN"/>
          </a:p>
        </p:txBody>
      </p:sp>
      <p:sp>
        <p:nvSpPr>
          <p:cNvPr id="5" name="Content Placeholder 4">
            <a:extLst>
              <a:ext uri="{FF2B5EF4-FFF2-40B4-BE49-F238E27FC236}">
                <a16:creationId xmlns:a16="http://schemas.microsoft.com/office/drawing/2014/main" id="{CAA3A91D-0C87-3E49-1D3D-228BB2B3B6FF}"/>
              </a:ext>
            </a:extLst>
          </p:cNvPr>
          <p:cNvSpPr>
            <a:spLocks noGrp="1"/>
          </p:cNvSpPr>
          <p:nvPr>
            <p:ph idx="1"/>
          </p:nvPr>
        </p:nvSpPr>
        <p:spPr>
          <a:xfrm>
            <a:off x="1341757" y="1584962"/>
            <a:ext cx="3962155" cy="4933705"/>
          </a:xfrm>
        </p:spPr>
        <p:txBody>
          <a:bodyPr/>
          <a:lstStyle/>
          <a:p>
            <a:pPr marL="342900"/>
            <a:r>
              <a:rPr lang="fr-FR" dirty="0" err="1"/>
              <a:t>Competitor</a:t>
            </a:r>
            <a:r>
              <a:rPr lang="fr-FR" dirty="0"/>
              <a:t> </a:t>
            </a:r>
            <a:r>
              <a:rPr lang="fr-FR" dirty="0" err="1"/>
              <a:t>analysis</a:t>
            </a:r>
            <a:r>
              <a:rPr lang="en-VN"/>
              <a:t>: benchmarking</a:t>
            </a:r>
          </a:p>
          <a:p>
            <a:r>
              <a:rPr lang="fr-FR" dirty="0" err="1"/>
              <a:t>Intermediary</a:t>
            </a:r>
            <a:r>
              <a:rPr lang="fr-FR" dirty="0"/>
              <a:t> </a:t>
            </a:r>
            <a:r>
              <a:rPr lang="fr-FR" dirty="0" err="1"/>
              <a:t>analysis</a:t>
            </a:r>
            <a:endParaRPr lang="en-VN"/>
          </a:p>
        </p:txBody>
      </p:sp>
      <p:pic>
        <p:nvPicPr>
          <p:cNvPr id="6" name="Picture 5">
            <a:extLst>
              <a:ext uri="{FF2B5EF4-FFF2-40B4-BE49-F238E27FC236}">
                <a16:creationId xmlns:a16="http://schemas.microsoft.com/office/drawing/2014/main" id="{1D76C23B-E0EE-3300-8747-41ABDFE3E5E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03912" y="1584962"/>
            <a:ext cx="6383818" cy="4301374"/>
          </a:xfrm>
          <a:prstGeom prst="rect">
            <a:avLst/>
          </a:prstGeom>
          <a:ln>
            <a:noFill/>
          </a:ln>
          <a:effectLst>
            <a:outerShdw blurRad="292100" dist="139700" dir="2700000" algn="tl" rotWithShape="0">
              <a:srgbClr val="333333">
                <a:alpha val="65000"/>
              </a:srgbClr>
            </a:outerShdw>
          </a:effectLst>
        </p:spPr>
      </p:pic>
      <p:sp>
        <p:nvSpPr>
          <p:cNvPr id="7" name="TextBox 6">
            <a:extLst>
              <a:ext uri="{FF2B5EF4-FFF2-40B4-BE49-F238E27FC236}">
                <a16:creationId xmlns:a16="http://schemas.microsoft.com/office/drawing/2014/main" id="{62CB6316-05D3-0E7E-BAB9-75224371490A}"/>
              </a:ext>
            </a:extLst>
          </p:cNvPr>
          <p:cNvSpPr txBox="1"/>
          <p:nvPr/>
        </p:nvSpPr>
        <p:spPr>
          <a:xfrm>
            <a:off x="6312024" y="6136511"/>
            <a:ext cx="5006499" cy="369332"/>
          </a:xfrm>
          <a:prstGeom prst="rect">
            <a:avLst/>
          </a:prstGeom>
          <a:noFill/>
        </p:spPr>
        <p:txBody>
          <a:bodyPr wrap="none" rtlCol="0">
            <a:spAutoFit/>
          </a:bodyPr>
          <a:lstStyle/>
          <a:p>
            <a:r>
              <a:rPr lang="vi-VN" b="1">
                <a:latin typeface="Montserrat" pitchFamily="2" charset="77"/>
              </a:rPr>
              <a:t>Bảng 4.3: Đánh giá cơ hội và thách thức</a:t>
            </a:r>
            <a:endParaRPr lang="en-GB" b="1">
              <a:latin typeface="Montserrat" pitchFamily="2" charset="77"/>
            </a:endParaRPr>
          </a:p>
        </p:txBody>
      </p:sp>
    </p:spTree>
    <p:extLst>
      <p:ext uri="{BB962C8B-B14F-4D97-AF65-F5344CB8AC3E}">
        <p14:creationId xmlns:p14="http://schemas.microsoft.com/office/powerpoint/2010/main" val="3529538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955E62-F8E0-E5BF-5C57-9958733F196A}"/>
              </a:ext>
            </a:extLst>
          </p:cNvPr>
          <p:cNvSpPr>
            <a:spLocks noGrp="1"/>
          </p:cNvSpPr>
          <p:nvPr>
            <p:ph type="title"/>
          </p:nvPr>
        </p:nvSpPr>
        <p:spPr/>
        <p:txBody>
          <a:bodyPr>
            <a:normAutofit fontScale="90000"/>
          </a:bodyPr>
          <a:lstStyle/>
          <a:p>
            <a:r>
              <a:rPr lang="fr-FR" dirty="0"/>
              <a:t>DM </a:t>
            </a:r>
            <a:r>
              <a:rPr lang="fr-FR" dirty="0" err="1"/>
              <a:t>strategy</a:t>
            </a:r>
            <a:r>
              <a:rPr lang="fr-FR" dirty="0"/>
              <a:t> process: </a:t>
            </a:r>
            <a:r>
              <a:rPr lang="en-VN"/>
              <a:t>(2) </a:t>
            </a:r>
            <a:r>
              <a:rPr lang="fr-FR" dirty="0"/>
              <a:t>Set goals and objectives</a:t>
            </a:r>
            <a:endParaRPr lang="en-VN"/>
          </a:p>
        </p:txBody>
      </p:sp>
      <p:sp>
        <p:nvSpPr>
          <p:cNvPr id="7" name="TextBox 6">
            <a:extLst>
              <a:ext uri="{FF2B5EF4-FFF2-40B4-BE49-F238E27FC236}">
                <a16:creationId xmlns:a16="http://schemas.microsoft.com/office/drawing/2014/main" id="{7BAF142B-9670-8077-600D-AE73A83EA53A}"/>
              </a:ext>
            </a:extLst>
          </p:cNvPr>
          <p:cNvSpPr txBox="1"/>
          <p:nvPr/>
        </p:nvSpPr>
        <p:spPr>
          <a:xfrm>
            <a:off x="3068568" y="5805264"/>
            <a:ext cx="8225329" cy="369332"/>
          </a:xfrm>
          <a:prstGeom prst="rect">
            <a:avLst/>
          </a:prstGeom>
          <a:noFill/>
        </p:spPr>
        <p:txBody>
          <a:bodyPr wrap="none" rtlCol="0">
            <a:spAutoFit/>
          </a:bodyPr>
          <a:lstStyle/>
          <a:p>
            <a:r>
              <a:rPr lang="en-US" dirty="0">
                <a:latin typeface="Montserrat" pitchFamily="2" charset="77"/>
              </a:rPr>
              <a:t>Figure 4.8. the relationship between vision, goals, objectives, and KPIs</a:t>
            </a:r>
          </a:p>
        </p:txBody>
      </p:sp>
      <p:pic>
        <p:nvPicPr>
          <p:cNvPr id="3" name="Picture 2">
            <a:extLst>
              <a:ext uri="{FF2B5EF4-FFF2-40B4-BE49-F238E27FC236}">
                <a16:creationId xmlns:a16="http://schemas.microsoft.com/office/drawing/2014/main" id="{AEB95BC8-AD39-84E8-5049-872708C71C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82950" y="1670050"/>
            <a:ext cx="5626100" cy="3517900"/>
          </a:xfrm>
          <a:prstGeom prst="rect">
            <a:avLst/>
          </a:prstGeom>
        </p:spPr>
      </p:pic>
    </p:spTree>
    <p:extLst>
      <p:ext uri="{BB962C8B-B14F-4D97-AF65-F5344CB8AC3E}">
        <p14:creationId xmlns:p14="http://schemas.microsoft.com/office/powerpoint/2010/main" val="41602612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C05B6FB-989F-4FDC-070E-9A573C61965C}"/>
              </a:ext>
            </a:extLst>
          </p:cNvPr>
          <p:cNvSpPr>
            <a:spLocks noGrp="1"/>
          </p:cNvSpPr>
          <p:nvPr>
            <p:ph type="title"/>
          </p:nvPr>
        </p:nvSpPr>
        <p:spPr/>
        <p:txBody>
          <a:bodyPr>
            <a:normAutofit fontScale="90000"/>
          </a:bodyPr>
          <a:lstStyle/>
          <a:p>
            <a:r>
              <a:rPr lang="fr-FR" dirty="0"/>
              <a:t>DM </a:t>
            </a:r>
            <a:r>
              <a:rPr lang="fr-FR" dirty="0" err="1"/>
              <a:t>strategy</a:t>
            </a:r>
            <a:r>
              <a:rPr lang="fr-FR" dirty="0"/>
              <a:t> process: </a:t>
            </a:r>
            <a:r>
              <a:rPr lang="en-VN"/>
              <a:t>(2) </a:t>
            </a:r>
            <a:r>
              <a:rPr lang="fr-FR" dirty="0"/>
              <a:t>Set goals and objectives</a:t>
            </a:r>
            <a:endParaRPr lang="en-VN"/>
          </a:p>
        </p:txBody>
      </p:sp>
      <p:sp>
        <p:nvSpPr>
          <p:cNvPr id="5" name="Content Placeholder 4">
            <a:extLst>
              <a:ext uri="{FF2B5EF4-FFF2-40B4-BE49-F238E27FC236}">
                <a16:creationId xmlns:a16="http://schemas.microsoft.com/office/drawing/2014/main" id="{B8A8AD67-28D9-C53E-F6E9-638D2CD93124}"/>
              </a:ext>
            </a:extLst>
          </p:cNvPr>
          <p:cNvSpPr>
            <a:spLocks noGrp="1"/>
          </p:cNvSpPr>
          <p:nvPr>
            <p:ph idx="1"/>
          </p:nvPr>
        </p:nvSpPr>
        <p:spPr/>
        <p:txBody>
          <a:bodyPr>
            <a:normAutofit fontScale="92500" lnSpcReduction="10000"/>
          </a:bodyPr>
          <a:lstStyle/>
          <a:p>
            <a:pPr marL="457200" indent="-457200">
              <a:lnSpc>
                <a:spcPct val="140000"/>
              </a:lnSpc>
            </a:pPr>
            <a:r>
              <a:rPr lang="vi-VN" sz="3100" b="1" dirty="0"/>
              <a:t>Vision. </a:t>
            </a:r>
            <a:r>
              <a:rPr lang="vi-VN" sz="3100" dirty="0"/>
              <a:t>A high-level statement of how digital marketing will contribute to the organisation.  </a:t>
            </a:r>
          </a:p>
          <a:p>
            <a:pPr marL="457200" indent="-457200">
              <a:lnSpc>
                <a:spcPct val="140000"/>
              </a:lnSpc>
            </a:pPr>
            <a:r>
              <a:rPr lang="vi-VN" sz="3100" b="1" dirty="0"/>
              <a:t>Goals: </a:t>
            </a:r>
            <a:r>
              <a:rPr lang="vi-VN" sz="3100" dirty="0"/>
              <a:t>show how the business can benefit from digital channels. </a:t>
            </a:r>
          </a:p>
          <a:p>
            <a:pPr marL="457200" indent="-457200">
              <a:lnSpc>
                <a:spcPct val="140000"/>
              </a:lnSpc>
            </a:pPr>
            <a:r>
              <a:rPr lang="vi-VN" sz="3100" b="1" dirty="0"/>
              <a:t>Objectives. </a:t>
            </a:r>
            <a:r>
              <a:rPr lang="vi-VN" sz="3100" dirty="0"/>
              <a:t>SMART</a:t>
            </a:r>
          </a:p>
          <a:p>
            <a:pPr marL="457200" indent="-457200">
              <a:lnSpc>
                <a:spcPct val="140000"/>
              </a:lnSpc>
            </a:pPr>
            <a:r>
              <a:rPr lang="vi-VN" sz="3100" b="1" dirty="0"/>
              <a:t>CSFs và KPIs. </a:t>
            </a:r>
            <a:r>
              <a:rPr lang="vi-VN" sz="3100" dirty="0"/>
              <a:t>Critical success factors and Key Performance Indicators</a:t>
            </a:r>
          </a:p>
          <a:p>
            <a:pPr marL="457200" indent="-457200">
              <a:lnSpc>
                <a:spcPct val="140000"/>
              </a:lnSpc>
            </a:pPr>
            <a:r>
              <a:rPr lang="vi-VN" sz="3100" b="1" dirty="0"/>
              <a:t>Metrics and measures. </a:t>
            </a:r>
            <a:r>
              <a:rPr lang="vi-VN" sz="3100" dirty="0"/>
              <a:t>Other types not included in dashboard</a:t>
            </a:r>
          </a:p>
          <a:p>
            <a:pPr marL="0" indent="0">
              <a:buNone/>
            </a:pPr>
            <a:endParaRPr lang="en-VN"/>
          </a:p>
        </p:txBody>
      </p:sp>
    </p:spTree>
    <p:extLst>
      <p:ext uri="{BB962C8B-B14F-4D97-AF65-F5344CB8AC3E}">
        <p14:creationId xmlns:p14="http://schemas.microsoft.com/office/powerpoint/2010/main" val="32712288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C0796AA-BB5C-B27A-B0EF-B3A3EC818779}"/>
              </a:ext>
            </a:extLst>
          </p:cNvPr>
          <p:cNvSpPr>
            <a:spLocks noGrp="1"/>
          </p:cNvSpPr>
          <p:nvPr>
            <p:ph type="title"/>
          </p:nvPr>
        </p:nvSpPr>
        <p:spPr/>
        <p:txBody>
          <a:bodyPr>
            <a:normAutofit fontScale="90000"/>
          </a:bodyPr>
          <a:lstStyle/>
          <a:p>
            <a:r>
              <a:rPr lang="fr-FR" dirty="0"/>
              <a:t>DM </a:t>
            </a:r>
            <a:r>
              <a:rPr lang="fr-FR" dirty="0" err="1"/>
              <a:t>strategy</a:t>
            </a:r>
            <a:r>
              <a:rPr lang="fr-FR" dirty="0"/>
              <a:t> process: </a:t>
            </a:r>
            <a:r>
              <a:rPr lang="en-VN"/>
              <a:t>(2) </a:t>
            </a:r>
            <a:r>
              <a:rPr lang="fr-FR" dirty="0"/>
              <a:t>Set goals and objectives</a:t>
            </a:r>
            <a:endParaRPr lang="en-VN"/>
          </a:p>
        </p:txBody>
      </p:sp>
      <p:sp>
        <p:nvSpPr>
          <p:cNvPr id="5" name="Content Placeholder 4">
            <a:extLst>
              <a:ext uri="{FF2B5EF4-FFF2-40B4-BE49-F238E27FC236}">
                <a16:creationId xmlns:a16="http://schemas.microsoft.com/office/drawing/2014/main" id="{B6C67C57-1459-E464-59E4-E9C56A5ECE01}"/>
              </a:ext>
            </a:extLst>
          </p:cNvPr>
          <p:cNvSpPr>
            <a:spLocks noGrp="1"/>
          </p:cNvSpPr>
          <p:nvPr>
            <p:ph idx="1"/>
          </p:nvPr>
        </p:nvSpPr>
        <p:spPr/>
        <p:txBody>
          <a:bodyPr/>
          <a:lstStyle/>
          <a:p>
            <a:r>
              <a:rPr lang="en-US" dirty="0"/>
              <a:t>Objective framework / Doing the right thing</a:t>
            </a:r>
          </a:p>
          <a:p>
            <a:pPr lvl="1"/>
            <a:r>
              <a:rPr lang="en-US" dirty="0"/>
              <a:t>Efficiency: </a:t>
            </a:r>
            <a:r>
              <a:rPr lang="en-US" dirty="0" err="1"/>
              <a:t>minimising</a:t>
            </a:r>
            <a:r>
              <a:rPr lang="en-US" dirty="0"/>
              <a:t> resources or time needed to complete a process </a:t>
            </a:r>
          </a:p>
          <a:p>
            <a:pPr lvl="1"/>
            <a:r>
              <a:rPr lang="en-US" dirty="0"/>
              <a:t>Effectiveness: meeting process objectives, delivering the required outputs and outcomes. </a:t>
            </a:r>
          </a:p>
          <a:p>
            <a:pPr marL="234900" lvl="1" indent="0">
              <a:buNone/>
            </a:pPr>
            <a:endParaRPr lang="en-VN"/>
          </a:p>
        </p:txBody>
      </p:sp>
    </p:spTree>
    <p:extLst>
      <p:ext uri="{BB962C8B-B14F-4D97-AF65-F5344CB8AC3E}">
        <p14:creationId xmlns:p14="http://schemas.microsoft.com/office/powerpoint/2010/main" val="35490607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C0796AA-BB5C-B27A-B0EF-B3A3EC818779}"/>
              </a:ext>
            </a:extLst>
          </p:cNvPr>
          <p:cNvSpPr>
            <a:spLocks noGrp="1"/>
          </p:cNvSpPr>
          <p:nvPr>
            <p:ph type="title"/>
          </p:nvPr>
        </p:nvSpPr>
        <p:spPr/>
        <p:txBody>
          <a:bodyPr>
            <a:normAutofit fontScale="90000"/>
          </a:bodyPr>
          <a:lstStyle/>
          <a:p>
            <a:r>
              <a:rPr lang="fr-FR" dirty="0"/>
              <a:t>DM </a:t>
            </a:r>
            <a:r>
              <a:rPr lang="fr-FR" dirty="0" err="1"/>
              <a:t>strategy</a:t>
            </a:r>
            <a:r>
              <a:rPr lang="fr-FR" dirty="0"/>
              <a:t> process: </a:t>
            </a:r>
            <a:r>
              <a:rPr lang="en-VN"/>
              <a:t>(2) </a:t>
            </a:r>
            <a:r>
              <a:rPr lang="fr-FR" dirty="0"/>
              <a:t>Set goals and objectives</a:t>
            </a:r>
            <a:endParaRPr lang="en-VN"/>
          </a:p>
        </p:txBody>
      </p:sp>
      <p:graphicFrame>
        <p:nvGraphicFramePr>
          <p:cNvPr id="6" name="Table 5">
            <a:extLst>
              <a:ext uri="{FF2B5EF4-FFF2-40B4-BE49-F238E27FC236}">
                <a16:creationId xmlns:a16="http://schemas.microsoft.com/office/drawing/2014/main" id="{A92517C1-7D82-13AE-823D-BCF4470B0E2C}"/>
              </a:ext>
            </a:extLst>
          </p:cNvPr>
          <p:cNvGraphicFramePr>
            <a:graphicFrameLocks noGrp="1"/>
          </p:cNvGraphicFramePr>
          <p:nvPr>
            <p:extLst>
              <p:ext uri="{D42A27DB-BD31-4B8C-83A1-F6EECF244321}">
                <p14:modId xmlns:p14="http://schemas.microsoft.com/office/powerpoint/2010/main" val="682846141"/>
              </p:ext>
            </p:extLst>
          </p:nvPr>
        </p:nvGraphicFramePr>
        <p:xfrm>
          <a:off x="1631504" y="1628800"/>
          <a:ext cx="9721581" cy="4010660"/>
        </p:xfrm>
        <a:graphic>
          <a:graphicData uri="http://schemas.openxmlformats.org/drawingml/2006/table">
            <a:tbl>
              <a:tblPr firstRow="1" bandRow="1">
                <a:tableStyleId>{5C22544A-7EE6-4342-B048-85BDC9FD1C3A}</a:tableStyleId>
              </a:tblPr>
              <a:tblGrid>
                <a:gridCol w="2283611">
                  <a:extLst>
                    <a:ext uri="{9D8B030D-6E8A-4147-A177-3AD203B41FA5}">
                      <a16:colId xmlns:a16="http://schemas.microsoft.com/office/drawing/2014/main" val="3788565434"/>
                    </a:ext>
                  </a:extLst>
                </a:gridCol>
                <a:gridCol w="3837571">
                  <a:extLst>
                    <a:ext uri="{9D8B030D-6E8A-4147-A177-3AD203B41FA5}">
                      <a16:colId xmlns:a16="http://schemas.microsoft.com/office/drawing/2014/main" val="672723718"/>
                    </a:ext>
                  </a:extLst>
                </a:gridCol>
                <a:gridCol w="3600399">
                  <a:extLst>
                    <a:ext uri="{9D8B030D-6E8A-4147-A177-3AD203B41FA5}">
                      <a16:colId xmlns:a16="http://schemas.microsoft.com/office/drawing/2014/main" val="1818484569"/>
                    </a:ext>
                  </a:extLst>
                </a:gridCol>
              </a:tblGrid>
              <a:tr h="370840">
                <a:tc>
                  <a:txBody>
                    <a:bodyPr/>
                    <a:lstStyle/>
                    <a:p>
                      <a:pPr algn="ctr">
                        <a:lnSpc>
                          <a:spcPct val="114000"/>
                        </a:lnSpc>
                        <a:spcBef>
                          <a:spcPts val="300"/>
                        </a:spcBef>
                        <a:spcAft>
                          <a:spcPts val="200"/>
                        </a:spcAft>
                      </a:pPr>
                      <a:r>
                        <a:rPr lang="en-US" sz="1400">
                          <a:latin typeface="Arial" panose="020B0604020202020204" pitchFamily="34" charset="0"/>
                          <a:cs typeface="Arial" panose="020B0604020202020204" pitchFamily="34" charset="0"/>
                        </a:rPr>
                        <a:t>Mục thẻ điểm cân bằng</a:t>
                      </a:r>
                      <a:endParaRPr lang="en-VN" sz="1400">
                        <a:latin typeface="Arial" panose="020B0604020202020204" pitchFamily="34" charset="0"/>
                        <a:cs typeface="Arial" panose="020B0604020202020204" pitchFamily="34" charset="0"/>
                      </a:endParaRPr>
                    </a:p>
                  </a:txBody>
                  <a:tcPr/>
                </a:tc>
                <a:tc>
                  <a:txBody>
                    <a:bodyPr/>
                    <a:lstStyle/>
                    <a:p>
                      <a:pPr algn="ctr">
                        <a:lnSpc>
                          <a:spcPct val="114000"/>
                        </a:lnSpc>
                        <a:spcBef>
                          <a:spcPts val="300"/>
                        </a:spcBef>
                        <a:spcAft>
                          <a:spcPts val="200"/>
                        </a:spcAft>
                      </a:pPr>
                      <a:r>
                        <a:rPr lang="en-VN" sz="1400">
                          <a:latin typeface="Arial" panose="020B0604020202020204" pitchFamily="34" charset="0"/>
                          <a:cs typeface="Arial" panose="020B0604020202020204" pitchFamily="34" charset="0"/>
                        </a:rPr>
                        <a:t>Hiệu suất</a:t>
                      </a:r>
                    </a:p>
                  </a:txBody>
                  <a:tcPr/>
                </a:tc>
                <a:tc>
                  <a:txBody>
                    <a:bodyPr/>
                    <a:lstStyle/>
                    <a:p>
                      <a:pPr algn="ctr">
                        <a:lnSpc>
                          <a:spcPct val="114000"/>
                        </a:lnSpc>
                        <a:spcBef>
                          <a:spcPts val="300"/>
                        </a:spcBef>
                        <a:spcAft>
                          <a:spcPts val="200"/>
                        </a:spcAft>
                      </a:pPr>
                      <a:r>
                        <a:rPr lang="en-VN" sz="1400">
                          <a:latin typeface="Arial" panose="020B0604020202020204" pitchFamily="34" charset="0"/>
                          <a:cs typeface="Arial" panose="020B0604020202020204" pitchFamily="34" charset="0"/>
                        </a:rPr>
                        <a:t>Hiệu quả</a:t>
                      </a:r>
                    </a:p>
                  </a:txBody>
                  <a:tcPr/>
                </a:tc>
                <a:extLst>
                  <a:ext uri="{0D108BD9-81ED-4DB2-BD59-A6C34878D82A}">
                    <a16:rowId xmlns:a16="http://schemas.microsoft.com/office/drawing/2014/main" val="1890835508"/>
                  </a:ext>
                </a:extLst>
              </a:tr>
              <a:tr h="370840">
                <a:tc>
                  <a:txBody>
                    <a:bodyPr/>
                    <a:lstStyle/>
                    <a:p>
                      <a:pPr marL="0" marR="0" lvl="0" indent="0" algn="l" defTabSz="685800" rtl="0" eaLnBrk="1" fontAlgn="auto" latinLnBrk="0" hangingPunct="1">
                        <a:lnSpc>
                          <a:spcPct val="114000"/>
                        </a:lnSpc>
                        <a:spcBef>
                          <a:spcPts val="300"/>
                        </a:spcBef>
                        <a:spcAft>
                          <a:spcPts val="200"/>
                        </a:spcAft>
                        <a:buClrTx/>
                        <a:buSzTx/>
                        <a:buFontTx/>
                        <a:buNone/>
                        <a:tabLst/>
                        <a:defRPr/>
                      </a:pPr>
                      <a:r>
                        <a:rPr lang="en-US" sz="1400">
                          <a:latin typeface="Arial" panose="020B0604020202020204" pitchFamily="34" charset="0"/>
                          <a:cs typeface="Arial" panose="020B0604020202020204" pitchFamily="34" charset="0"/>
                        </a:rPr>
                        <a:t>Kết quả tài chính (giá trị doanh nghiệp)</a:t>
                      </a:r>
                    </a:p>
                  </a:txBody>
                  <a:tcPr/>
                </a:tc>
                <a:tc>
                  <a:txBody>
                    <a:bodyPr/>
                    <a:lstStyle/>
                    <a:p>
                      <a:pPr marL="285750" marR="0" lvl="0" indent="-285750" algn="l" defTabSz="685800" rtl="0" eaLnBrk="1" fontAlgn="auto" latinLnBrk="0" hangingPunct="1">
                        <a:lnSpc>
                          <a:spcPct val="114000"/>
                        </a:lnSpc>
                        <a:spcBef>
                          <a:spcPts val="300"/>
                        </a:spcBef>
                        <a:spcAft>
                          <a:spcPts val="200"/>
                        </a:spcAft>
                        <a:buClrTx/>
                        <a:buSzTx/>
                        <a:buFont typeface="Arial" panose="020B0604020202020204" pitchFamily="34" charset="0"/>
                        <a:buChar char="•"/>
                        <a:tabLst/>
                        <a:defRPr/>
                      </a:pPr>
                      <a:r>
                        <a:rPr lang="vi-VN" sz="1400">
                          <a:latin typeface="Arial" panose="020B0604020202020204" pitchFamily="34" charset="0"/>
                          <a:cs typeface="Arial" panose="020B0604020202020204" pitchFamily="34" charset="0"/>
                        </a:rPr>
                        <a:t>Chi phí kênh, lợi nhuận kênh</a:t>
                      </a:r>
                    </a:p>
                    <a:p>
                      <a:pPr marL="285750" indent="-285750">
                        <a:lnSpc>
                          <a:spcPct val="114000"/>
                        </a:lnSpc>
                        <a:spcBef>
                          <a:spcPts val="300"/>
                        </a:spcBef>
                        <a:spcAft>
                          <a:spcPts val="200"/>
                        </a:spcAft>
                        <a:buFont typeface="Arial" panose="020B0604020202020204" pitchFamily="34" charset="0"/>
                        <a:buChar char="•"/>
                      </a:pPr>
                      <a:endParaRPr lang="en-VN">
                        <a:latin typeface="Arial" panose="020B0604020202020204" pitchFamily="34" charset="0"/>
                        <a:cs typeface="Arial" panose="020B0604020202020204" pitchFamily="34" charset="0"/>
                      </a:endParaRPr>
                    </a:p>
                  </a:txBody>
                  <a:tcPr/>
                </a:tc>
                <a:tc>
                  <a:txBody>
                    <a:bodyPr/>
                    <a:lstStyle/>
                    <a:p>
                      <a:pPr marL="285750" indent="-285750">
                        <a:lnSpc>
                          <a:spcPct val="114000"/>
                        </a:lnSpc>
                        <a:spcBef>
                          <a:spcPts val="300"/>
                        </a:spcBef>
                        <a:spcAft>
                          <a:spcPts val="200"/>
                        </a:spcAft>
                        <a:buFont typeface="Arial" panose="020B0604020202020204" pitchFamily="34" charset="0"/>
                        <a:buChar char="•"/>
                      </a:pPr>
                      <a:r>
                        <a:rPr lang="en-US" sz="1400">
                          <a:latin typeface="Arial" panose="020B0604020202020204" pitchFamily="34" charset="0"/>
                          <a:cs typeface="Arial" panose="020B0604020202020204" pitchFamily="34" charset="0"/>
                        </a:rPr>
                        <a:t>Đóng góp trực tuyến (trực tiếp) </a:t>
                      </a:r>
                    </a:p>
                    <a:p>
                      <a:pPr marL="285750" indent="-285750">
                        <a:lnSpc>
                          <a:spcPct val="114000"/>
                        </a:lnSpc>
                        <a:spcBef>
                          <a:spcPts val="300"/>
                        </a:spcBef>
                        <a:spcAft>
                          <a:spcPts val="200"/>
                        </a:spcAft>
                        <a:buFont typeface="Arial" panose="020B0604020202020204" pitchFamily="34" charset="0"/>
                        <a:buChar char="•"/>
                      </a:pPr>
                      <a:r>
                        <a:rPr lang="en-US" sz="1400">
                          <a:latin typeface="Arial" panose="020B0604020202020204" pitchFamily="34" charset="0"/>
                          <a:cs typeface="Arial" panose="020B0604020202020204" pitchFamily="34" charset="0"/>
                        </a:rPr>
                        <a:t>Đóng góp trực tuyến (gián tiếp) </a:t>
                      </a:r>
                    </a:p>
                    <a:p>
                      <a:pPr marL="285750" indent="-285750">
                        <a:lnSpc>
                          <a:spcPct val="114000"/>
                        </a:lnSpc>
                        <a:spcBef>
                          <a:spcPts val="300"/>
                        </a:spcBef>
                        <a:spcAft>
                          <a:spcPts val="200"/>
                        </a:spcAft>
                        <a:buFont typeface="Arial" panose="020B0604020202020204" pitchFamily="34" charset="0"/>
                        <a:buChar char="•"/>
                      </a:pPr>
                      <a:r>
                        <a:rPr lang="en-US" sz="1400">
                          <a:latin typeface="Arial" panose="020B0604020202020204" pitchFamily="34" charset="0"/>
                          <a:cs typeface="Arial" panose="020B0604020202020204" pitchFamily="34" charset="0"/>
                        </a:rPr>
                        <a:t>Lợi nhuận đóng góp</a:t>
                      </a:r>
                    </a:p>
                  </a:txBody>
                  <a:tcPr/>
                </a:tc>
                <a:extLst>
                  <a:ext uri="{0D108BD9-81ED-4DB2-BD59-A6C34878D82A}">
                    <a16:rowId xmlns:a16="http://schemas.microsoft.com/office/drawing/2014/main" val="192467488"/>
                  </a:ext>
                </a:extLst>
              </a:tr>
              <a:tr h="370840">
                <a:tc>
                  <a:txBody>
                    <a:bodyPr/>
                    <a:lstStyle/>
                    <a:p>
                      <a:pPr marL="0" marR="0" lvl="0" indent="0" algn="l" defTabSz="685800" rtl="0" eaLnBrk="1" fontAlgn="auto" latinLnBrk="0" hangingPunct="1">
                        <a:lnSpc>
                          <a:spcPct val="114000"/>
                        </a:lnSpc>
                        <a:spcBef>
                          <a:spcPts val="300"/>
                        </a:spcBef>
                        <a:spcAft>
                          <a:spcPts val="200"/>
                        </a:spcAft>
                        <a:buClrTx/>
                        <a:buSzTx/>
                        <a:buFontTx/>
                        <a:buNone/>
                        <a:tabLst/>
                        <a:defRPr/>
                      </a:pPr>
                      <a:r>
                        <a:rPr lang="en-US" sz="1400">
                          <a:latin typeface="Arial" panose="020B0604020202020204" pitchFamily="34" charset="0"/>
                          <a:cs typeface="Arial" panose="020B0604020202020204" pitchFamily="34" charset="0"/>
                        </a:rPr>
                        <a:t>Giá trị khách hàng</a:t>
                      </a:r>
                    </a:p>
                  </a:txBody>
                  <a:tcPr/>
                </a:tc>
                <a:tc>
                  <a:txBody>
                    <a:bodyPr/>
                    <a:lstStyle/>
                    <a:p>
                      <a:pPr marL="285750" indent="-285750">
                        <a:lnSpc>
                          <a:spcPct val="114000"/>
                        </a:lnSpc>
                        <a:spcBef>
                          <a:spcPts val="300"/>
                        </a:spcBef>
                        <a:spcAft>
                          <a:spcPts val="200"/>
                        </a:spcAft>
                        <a:buFont typeface="Arial" panose="020B0604020202020204" pitchFamily="34" charset="0"/>
                        <a:buChar char="•"/>
                      </a:pPr>
                      <a:r>
                        <a:rPr lang="vi-VN" sz="1400">
                          <a:latin typeface="Arial" panose="020B0604020202020204" pitchFamily="34" charset="0"/>
                          <a:cs typeface="Arial" panose="020B0604020202020204" pitchFamily="34" charset="0"/>
                        </a:rPr>
                        <a:t>Phạm vi tiếp cận trực tuyến (số lượng khách truy cập tính theo% số khách truy cập tiềm năng)</a:t>
                      </a:r>
                    </a:p>
                    <a:p>
                      <a:pPr marL="285750" indent="-285750">
                        <a:lnSpc>
                          <a:spcPct val="114000"/>
                        </a:lnSpc>
                        <a:spcBef>
                          <a:spcPts val="300"/>
                        </a:spcBef>
                        <a:spcAft>
                          <a:spcPts val="200"/>
                        </a:spcAft>
                        <a:buFont typeface="Arial" panose="020B0604020202020204" pitchFamily="34" charset="0"/>
                        <a:buChar char="•"/>
                      </a:pPr>
                      <a:r>
                        <a:rPr lang="vi-VN" sz="1400">
                          <a:latin typeface="Arial" panose="020B0604020202020204" pitchFamily="34" charset="0"/>
                          <a:cs typeface="Arial" panose="020B0604020202020204" pitchFamily="34" charset="0"/>
                        </a:rPr>
                        <a:t>Chi phí mỗi chuyển đổi hoặc chi phí mỗi đơn hàng (CPA/CPS)</a:t>
                      </a:r>
                    </a:p>
                  </a:txBody>
                  <a:tcPr/>
                </a:tc>
                <a:tc>
                  <a:txBody>
                    <a:bodyPr/>
                    <a:lstStyle/>
                    <a:p>
                      <a:pPr marL="285750" indent="-285750">
                        <a:lnSpc>
                          <a:spcPct val="114000"/>
                        </a:lnSpc>
                        <a:spcBef>
                          <a:spcPts val="300"/>
                        </a:spcBef>
                        <a:spcAft>
                          <a:spcPts val="200"/>
                        </a:spcAft>
                        <a:buFont typeface="Arial" panose="020B0604020202020204" pitchFamily="34" charset="0"/>
                        <a:buChar char="•"/>
                      </a:pPr>
                      <a:r>
                        <a:rPr lang="en-US" sz="1400">
                          <a:latin typeface="Arial" panose="020B0604020202020204" pitchFamily="34" charset="0"/>
                          <a:cs typeface="Arial" panose="020B0604020202020204" pitchFamily="34" charset="0"/>
                        </a:rPr>
                        <a:t>Doanh số bán hàng trên mỗi KH</a:t>
                      </a:r>
                    </a:p>
                    <a:p>
                      <a:pPr marL="285750" indent="-285750">
                        <a:lnSpc>
                          <a:spcPct val="114000"/>
                        </a:lnSpc>
                        <a:spcBef>
                          <a:spcPts val="300"/>
                        </a:spcBef>
                        <a:spcAft>
                          <a:spcPts val="200"/>
                        </a:spcAft>
                        <a:buFont typeface="Arial" panose="020B0604020202020204" pitchFamily="34" charset="0"/>
                        <a:buChar char="•"/>
                      </a:pPr>
                      <a:r>
                        <a:rPr lang="en-US" sz="1400">
                          <a:latin typeface="Arial" panose="020B0604020202020204" pitchFamily="34" charset="0"/>
                          <a:cs typeface="Arial" panose="020B0604020202020204" pitchFamily="34" charset="0"/>
                        </a:rPr>
                        <a:t>Khách hàng mới</a:t>
                      </a:r>
                    </a:p>
                    <a:p>
                      <a:pPr marL="285750" indent="-285750">
                        <a:lnSpc>
                          <a:spcPct val="114000"/>
                        </a:lnSpc>
                        <a:spcBef>
                          <a:spcPts val="300"/>
                        </a:spcBef>
                        <a:spcAft>
                          <a:spcPts val="200"/>
                        </a:spcAft>
                        <a:buFont typeface="Arial" panose="020B0604020202020204" pitchFamily="34" charset="0"/>
                        <a:buChar char="•"/>
                      </a:pPr>
                      <a:r>
                        <a:rPr lang="en-US" sz="1400">
                          <a:latin typeface="Arial" panose="020B0604020202020204" pitchFamily="34" charset="0"/>
                          <a:cs typeface="Arial" panose="020B0604020202020204" pitchFamily="34" charset="0"/>
                        </a:rPr>
                        <a:t>Thị phần trực tuyến </a:t>
                      </a:r>
                    </a:p>
                    <a:p>
                      <a:pPr marL="285750" indent="-285750">
                        <a:lnSpc>
                          <a:spcPct val="114000"/>
                        </a:lnSpc>
                        <a:spcBef>
                          <a:spcPts val="300"/>
                        </a:spcBef>
                        <a:spcAft>
                          <a:spcPts val="200"/>
                        </a:spcAft>
                        <a:buFont typeface="Arial" panose="020B0604020202020204" pitchFamily="34" charset="0"/>
                        <a:buChar char="•"/>
                      </a:pPr>
                      <a:r>
                        <a:rPr lang="en-US" sz="1400">
                          <a:latin typeface="Arial" panose="020B0604020202020204" pitchFamily="34" charset="0"/>
                          <a:cs typeface="Arial" panose="020B0604020202020204" pitchFamily="34" charset="0"/>
                        </a:rPr>
                        <a:t>Xếp hạng mức độ hài lòng của KH</a:t>
                      </a:r>
                    </a:p>
                    <a:p>
                      <a:pPr marL="285750" indent="-285750">
                        <a:lnSpc>
                          <a:spcPct val="114000"/>
                        </a:lnSpc>
                        <a:spcBef>
                          <a:spcPts val="300"/>
                        </a:spcBef>
                        <a:spcAft>
                          <a:spcPts val="200"/>
                        </a:spcAft>
                        <a:buFont typeface="Arial" panose="020B0604020202020204" pitchFamily="34" charset="0"/>
                        <a:buChar char="•"/>
                      </a:pPr>
                      <a:r>
                        <a:rPr lang="en-US" sz="1400">
                          <a:latin typeface="Arial" panose="020B0604020202020204" pitchFamily="34" charset="0"/>
                          <a:cs typeface="Arial" panose="020B0604020202020204" pitchFamily="34" charset="0"/>
                        </a:rPr>
                        <a:t>Chỉ số lòng trung thành của KH</a:t>
                      </a:r>
                    </a:p>
                  </a:txBody>
                  <a:tcPr/>
                </a:tc>
                <a:extLst>
                  <a:ext uri="{0D108BD9-81ED-4DB2-BD59-A6C34878D82A}">
                    <a16:rowId xmlns:a16="http://schemas.microsoft.com/office/drawing/2014/main" val="1131386194"/>
                  </a:ext>
                </a:extLst>
              </a:tr>
              <a:tr h="370840">
                <a:tc>
                  <a:txBody>
                    <a:bodyPr/>
                    <a:lstStyle/>
                    <a:p>
                      <a:pPr marL="0" marR="0" lvl="0" indent="0" algn="l" defTabSz="685800" rtl="0" eaLnBrk="1" fontAlgn="auto" latinLnBrk="0" hangingPunct="1">
                        <a:lnSpc>
                          <a:spcPct val="114000"/>
                        </a:lnSpc>
                        <a:spcBef>
                          <a:spcPts val="300"/>
                        </a:spcBef>
                        <a:spcAft>
                          <a:spcPts val="200"/>
                        </a:spcAft>
                        <a:buClrTx/>
                        <a:buSzTx/>
                        <a:buFontTx/>
                        <a:buNone/>
                        <a:tabLst/>
                        <a:defRPr/>
                      </a:pPr>
                      <a:r>
                        <a:rPr lang="en-US" sz="1400">
                          <a:latin typeface="Arial" panose="020B0604020202020204" pitchFamily="34" charset="0"/>
                          <a:cs typeface="Arial" panose="020B0604020202020204" pitchFamily="34" charset="0"/>
                        </a:rPr>
                        <a:t>Quy trình hoạt động</a:t>
                      </a:r>
                      <a:endParaRPr lang="en-VN" sz="1400">
                        <a:latin typeface="Arial" panose="020B0604020202020204" pitchFamily="34" charset="0"/>
                        <a:cs typeface="Arial" panose="020B0604020202020204" pitchFamily="34" charset="0"/>
                      </a:endParaRPr>
                    </a:p>
                  </a:txBody>
                  <a:tcPr/>
                </a:tc>
                <a:tc>
                  <a:txBody>
                    <a:bodyPr/>
                    <a:lstStyle/>
                    <a:p>
                      <a:pPr marL="285750" indent="-285750">
                        <a:lnSpc>
                          <a:spcPct val="114000"/>
                        </a:lnSpc>
                        <a:spcBef>
                          <a:spcPts val="300"/>
                        </a:spcBef>
                        <a:spcAft>
                          <a:spcPts val="200"/>
                        </a:spcAft>
                        <a:buFont typeface="Arial" panose="020B0604020202020204" pitchFamily="34" charset="0"/>
                        <a:buChar char="•"/>
                      </a:pPr>
                      <a:r>
                        <a:rPr lang="vi-VN" sz="1400">
                          <a:latin typeface="Arial" panose="020B0604020202020204" pitchFamily="34" charset="0"/>
                          <a:cs typeface="Arial" panose="020B0604020202020204" pitchFamily="34" charset="0"/>
                        </a:rPr>
                        <a:t>Tỷ lệ chuyển đổi </a:t>
                      </a:r>
                    </a:p>
                    <a:p>
                      <a:pPr marL="285750" indent="-285750">
                        <a:lnSpc>
                          <a:spcPct val="114000"/>
                        </a:lnSpc>
                        <a:spcBef>
                          <a:spcPts val="300"/>
                        </a:spcBef>
                        <a:spcAft>
                          <a:spcPts val="200"/>
                        </a:spcAft>
                        <a:buFont typeface="Arial" panose="020B0604020202020204" pitchFamily="34" charset="0"/>
                        <a:buChar char="•"/>
                      </a:pPr>
                      <a:r>
                        <a:rPr lang="vi-VN" sz="1400">
                          <a:latin typeface="Arial" panose="020B0604020202020204" pitchFamily="34" charset="0"/>
                          <a:cs typeface="Arial" panose="020B0604020202020204" pitchFamily="34" charset="0"/>
                        </a:rPr>
                        <a:t>Giá trị đơn hàng trung bình </a:t>
                      </a:r>
                    </a:p>
                    <a:p>
                      <a:pPr marL="285750" indent="-285750">
                        <a:lnSpc>
                          <a:spcPct val="114000"/>
                        </a:lnSpc>
                        <a:spcBef>
                          <a:spcPts val="300"/>
                        </a:spcBef>
                        <a:spcAft>
                          <a:spcPts val="200"/>
                        </a:spcAft>
                        <a:buFont typeface="Arial" panose="020B0604020202020204" pitchFamily="34" charset="0"/>
                        <a:buChar char="•"/>
                      </a:pPr>
                      <a:r>
                        <a:rPr lang="vi-VN" sz="1400">
                          <a:latin typeface="Arial" panose="020B0604020202020204" pitchFamily="34" charset="0"/>
                          <a:cs typeface="Arial" panose="020B0604020202020204" pitchFamily="34" charset="0"/>
                        </a:rPr>
                        <a:t>Quy mô và chất lượng danh sách Email đang hoạt động (%)</a:t>
                      </a:r>
                      <a:endParaRPr lang="en-VN" sz="1400">
                        <a:latin typeface="Arial" panose="020B0604020202020204" pitchFamily="34" charset="0"/>
                        <a:cs typeface="Arial" panose="020B0604020202020204" pitchFamily="34" charset="0"/>
                      </a:endParaRPr>
                    </a:p>
                  </a:txBody>
                  <a:tcPr/>
                </a:tc>
                <a:tc>
                  <a:txBody>
                    <a:bodyPr/>
                    <a:lstStyle/>
                    <a:p>
                      <a:pPr marL="285750" indent="-285750">
                        <a:lnSpc>
                          <a:spcPct val="114000"/>
                        </a:lnSpc>
                        <a:spcBef>
                          <a:spcPts val="300"/>
                        </a:spcBef>
                        <a:spcAft>
                          <a:spcPts val="200"/>
                        </a:spcAft>
                        <a:buFont typeface="Arial" panose="020B0604020202020204" pitchFamily="34" charset="0"/>
                        <a:buChar char="•"/>
                      </a:pPr>
                      <a:r>
                        <a:rPr lang="en-US" sz="1400">
                          <a:latin typeface="Arial" panose="020B0604020202020204" pitchFamily="34" charset="0"/>
                          <a:cs typeface="Arial" panose="020B0604020202020204" pitchFamily="34" charset="0"/>
                        </a:rPr>
                        <a:t>Thời gian thực hiện một quy trình</a:t>
                      </a:r>
                    </a:p>
                    <a:p>
                      <a:pPr marL="285750" indent="-285750">
                        <a:lnSpc>
                          <a:spcPct val="114000"/>
                        </a:lnSpc>
                        <a:spcBef>
                          <a:spcPts val="300"/>
                        </a:spcBef>
                        <a:spcAft>
                          <a:spcPts val="200"/>
                        </a:spcAft>
                        <a:buFont typeface="Arial" panose="020B0604020202020204" pitchFamily="34" charset="0"/>
                        <a:buChar char="•"/>
                      </a:pPr>
                      <a:r>
                        <a:rPr lang="en-US" sz="1400">
                          <a:latin typeface="Arial" panose="020B0604020202020204" pitchFamily="34" charset="0"/>
                          <a:cs typeface="Arial" panose="020B0604020202020204" pitchFamily="34" charset="0"/>
                        </a:rPr>
                        <a:t>Số lần hỗ trợ phản hồi</a:t>
                      </a:r>
                      <a:endParaRPr lang="en-VN" sz="14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148314126"/>
                  </a:ext>
                </a:extLst>
              </a:tr>
            </a:tbl>
          </a:graphicData>
        </a:graphic>
      </p:graphicFrame>
      <p:sp>
        <p:nvSpPr>
          <p:cNvPr id="7" name="TextBox 6">
            <a:extLst>
              <a:ext uri="{FF2B5EF4-FFF2-40B4-BE49-F238E27FC236}">
                <a16:creationId xmlns:a16="http://schemas.microsoft.com/office/drawing/2014/main" id="{3C41EF80-EFF8-7759-0182-B0090A88CECA}"/>
              </a:ext>
            </a:extLst>
          </p:cNvPr>
          <p:cNvSpPr txBox="1"/>
          <p:nvPr/>
        </p:nvSpPr>
        <p:spPr>
          <a:xfrm>
            <a:off x="2063552" y="5921591"/>
            <a:ext cx="8937062" cy="523220"/>
          </a:xfrm>
          <a:prstGeom prst="rect">
            <a:avLst/>
          </a:prstGeom>
          <a:noFill/>
        </p:spPr>
        <p:txBody>
          <a:bodyPr wrap="none" rtlCol="0">
            <a:spAutoFit/>
          </a:bodyPr>
          <a:lstStyle/>
          <a:p>
            <a:r>
              <a:rPr lang="vi-VN" sz="1400" b="1" dirty="0">
                <a:latin typeface="Montserrat" pitchFamily="2" charset="77"/>
              </a:rPr>
              <a:t>Bảng 4.4: Ví dụ về phân bổ mục tiêu DM theo khung thẻ điểm cân bằng cho một trang TMĐT</a:t>
            </a:r>
            <a:endParaRPr lang="en-GB" sz="1400" b="1" dirty="0">
              <a:latin typeface="Montserrat" pitchFamily="2" charset="77"/>
            </a:endParaRPr>
          </a:p>
          <a:p>
            <a:endParaRPr lang="en-VN" sz="1400" b="1">
              <a:latin typeface="Montserrat" pitchFamily="2" charset="77"/>
            </a:endParaRPr>
          </a:p>
        </p:txBody>
      </p:sp>
    </p:spTree>
    <p:extLst>
      <p:ext uri="{BB962C8B-B14F-4D97-AF65-F5344CB8AC3E}">
        <p14:creationId xmlns:p14="http://schemas.microsoft.com/office/powerpoint/2010/main" val="1047845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9E048FB-1CB5-A044-3D5E-D36224411BDD}"/>
              </a:ext>
            </a:extLst>
          </p:cNvPr>
          <p:cNvSpPr>
            <a:spLocks noGrp="1"/>
          </p:cNvSpPr>
          <p:nvPr>
            <p:ph type="title"/>
          </p:nvPr>
        </p:nvSpPr>
        <p:spPr/>
        <p:txBody>
          <a:bodyPr>
            <a:normAutofit/>
          </a:bodyPr>
          <a:lstStyle/>
          <a:p>
            <a:r>
              <a:rPr lang="fr-FR" dirty="0"/>
              <a:t>DM </a:t>
            </a:r>
            <a:r>
              <a:rPr lang="fr-FR" dirty="0" err="1"/>
              <a:t>strategy</a:t>
            </a:r>
            <a:r>
              <a:rPr lang="fr-FR" dirty="0"/>
              <a:t> process</a:t>
            </a:r>
            <a:r>
              <a:rPr lang="en-VN"/>
              <a:t>: (3) </a:t>
            </a:r>
            <a:r>
              <a:rPr lang="fr-FR" dirty="0"/>
              <a:t>Formulation</a:t>
            </a:r>
            <a:endParaRPr lang="en-VN"/>
          </a:p>
        </p:txBody>
      </p:sp>
      <p:sp>
        <p:nvSpPr>
          <p:cNvPr id="5" name="Content Placeholder 4">
            <a:extLst>
              <a:ext uri="{FF2B5EF4-FFF2-40B4-BE49-F238E27FC236}">
                <a16:creationId xmlns:a16="http://schemas.microsoft.com/office/drawing/2014/main" id="{5C8D6502-710F-E4DF-7338-25A0E5EF80C6}"/>
              </a:ext>
            </a:extLst>
          </p:cNvPr>
          <p:cNvSpPr>
            <a:spLocks noGrp="1"/>
          </p:cNvSpPr>
          <p:nvPr>
            <p:ph idx="1"/>
          </p:nvPr>
        </p:nvSpPr>
        <p:spPr/>
        <p:txBody>
          <a:bodyPr/>
          <a:lstStyle/>
          <a:p>
            <a:pPr marL="342900"/>
            <a:r>
              <a:rPr lang="vi-VN" dirty="0"/>
              <a:t>Strategy formulation: Generate, review, and select strategy to achieve strategic objectives.</a:t>
            </a:r>
          </a:p>
          <a:p>
            <a:pPr marL="342900"/>
            <a:r>
              <a:rPr lang="vi-VN" dirty="0"/>
              <a:t>Best fit with a company’s trading environment, internal resources, and capabilities</a:t>
            </a:r>
          </a:p>
          <a:p>
            <a:pPr marL="342900"/>
            <a:r>
              <a:rPr lang="vi-VN" dirty="0"/>
              <a:t>Be realisitc about what their strategy can achieve </a:t>
            </a:r>
          </a:p>
          <a:p>
            <a:pPr marL="342900"/>
            <a:r>
              <a:rPr lang="vi-VN" dirty="0"/>
              <a:t>Based on sound </a:t>
            </a:r>
            <a:r>
              <a:rPr lang="vi-VN" b="1" dirty="0"/>
              <a:t>logic</a:t>
            </a:r>
            <a:r>
              <a:rPr lang="vi-VN" dirty="0"/>
              <a:t> and </a:t>
            </a:r>
            <a:r>
              <a:rPr lang="vi-VN" b="1" dirty="0"/>
              <a:t>analysis</a:t>
            </a:r>
          </a:p>
          <a:p>
            <a:pPr marL="342900"/>
            <a:endParaRPr lang="vi-VN" dirty="0"/>
          </a:p>
          <a:p>
            <a:endParaRPr lang="en-VN"/>
          </a:p>
        </p:txBody>
      </p:sp>
    </p:spTree>
    <p:extLst>
      <p:ext uri="{BB962C8B-B14F-4D97-AF65-F5344CB8AC3E}">
        <p14:creationId xmlns:p14="http://schemas.microsoft.com/office/powerpoint/2010/main" val="38083220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938CFB6-3EF7-E6E8-775F-9795A9C6C0C4}"/>
              </a:ext>
            </a:extLst>
          </p:cNvPr>
          <p:cNvSpPr>
            <a:spLocks noGrp="1"/>
          </p:cNvSpPr>
          <p:nvPr>
            <p:ph type="title"/>
          </p:nvPr>
        </p:nvSpPr>
        <p:spPr/>
        <p:txBody>
          <a:bodyPr/>
          <a:lstStyle/>
          <a:p>
            <a:r>
              <a:rPr lang="fr-FR" dirty="0"/>
              <a:t>DM </a:t>
            </a:r>
            <a:r>
              <a:rPr lang="fr-FR" dirty="0" err="1"/>
              <a:t>strategy</a:t>
            </a:r>
            <a:r>
              <a:rPr lang="fr-FR" dirty="0"/>
              <a:t> process</a:t>
            </a:r>
            <a:r>
              <a:rPr lang="en-VN"/>
              <a:t>: (3) </a:t>
            </a:r>
            <a:r>
              <a:rPr lang="fr-FR" dirty="0"/>
              <a:t>Formulation</a:t>
            </a:r>
            <a:endParaRPr lang="en-VN"/>
          </a:p>
        </p:txBody>
      </p:sp>
      <p:sp>
        <p:nvSpPr>
          <p:cNvPr id="5" name="Content Placeholder 4">
            <a:extLst>
              <a:ext uri="{FF2B5EF4-FFF2-40B4-BE49-F238E27FC236}">
                <a16:creationId xmlns:a16="http://schemas.microsoft.com/office/drawing/2014/main" id="{67B37CFA-8184-BB58-8F30-186AC7F0B4ED}"/>
              </a:ext>
            </a:extLst>
          </p:cNvPr>
          <p:cNvSpPr>
            <a:spLocks noGrp="1"/>
          </p:cNvSpPr>
          <p:nvPr>
            <p:ph idx="1"/>
          </p:nvPr>
        </p:nvSpPr>
        <p:spPr/>
        <p:txBody>
          <a:bodyPr/>
          <a:lstStyle/>
          <a:p>
            <a:r>
              <a:rPr lang="fr-FR" dirty="0"/>
              <a:t>Key </a:t>
            </a:r>
            <a:r>
              <a:rPr lang="fr-FR" dirty="0" err="1"/>
              <a:t>decisions</a:t>
            </a:r>
            <a:endParaRPr lang="en-VN"/>
          </a:p>
          <a:p>
            <a:pPr lvl="1"/>
            <a:r>
              <a:rPr lang="en-VN"/>
              <a:t>(1): </a:t>
            </a:r>
            <a:r>
              <a:rPr lang="fr-FR" dirty="0" err="1"/>
              <a:t>Markett</a:t>
            </a:r>
            <a:r>
              <a:rPr lang="fr-FR" dirty="0"/>
              <a:t> and </a:t>
            </a:r>
            <a:r>
              <a:rPr lang="fr-FR" dirty="0" err="1"/>
              <a:t>product</a:t>
            </a:r>
            <a:r>
              <a:rPr lang="fr-FR" dirty="0"/>
              <a:t> </a:t>
            </a:r>
            <a:r>
              <a:rPr lang="fr-FR" dirty="0" err="1"/>
              <a:t>development</a:t>
            </a:r>
            <a:r>
              <a:rPr lang="fr-FR" dirty="0"/>
              <a:t> </a:t>
            </a:r>
            <a:r>
              <a:rPr lang="fr-FR" dirty="0" err="1"/>
              <a:t>strategies</a:t>
            </a:r>
            <a:endParaRPr lang="en-VN"/>
          </a:p>
          <a:p>
            <a:pPr lvl="1"/>
            <a:r>
              <a:rPr lang="en-VN"/>
              <a:t>(2): </a:t>
            </a:r>
            <a:r>
              <a:rPr lang="fr-FR" dirty="0"/>
              <a:t>Business and revenue </a:t>
            </a:r>
            <a:r>
              <a:rPr lang="fr-FR" dirty="0" err="1"/>
              <a:t>models</a:t>
            </a:r>
            <a:r>
              <a:rPr lang="fr-FR" dirty="0"/>
              <a:t> </a:t>
            </a:r>
            <a:r>
              <a:rPr lang="fr-FR" dirty="0" err="1"/>
              <a:t>strategies</a:t>
            </a:r>
            <a:endParaRPr lang="en-VN"/>
          </a:p>
          <a:p>
            <a:pPr lvl="1"/>
            <a:r>
              <a:rPr lang="en-VN"/>
              <a:t>(3): </a:t>
            </a:r>
            <a:r>
              <a:rPr lang="fr-FR" dirty="0"/>
              <a:t>Target marketing </a:t>
            </a:r>
            <a:r>
              <a:rPr lang="fr-FR" dirty="0" err="1"/>
              <a:t>strategy</a:t>
            </a:r>
            <a:endParaRPr lang="en-VN"/>
          </a:p>
          <a:p>
            <a:pPr lvl="1"/>
            <a:r>
              <a:rPr lang="en-VN"/>
              <a:t>(4): </a:t>
            </a:r>
            <a:r>
              <a:rPr lang="fr-FR" dirty="0" err="1"/>
              <a:t>Positionging</a:t>
            </a:r>
            <a:r>
              <a:rPr lang="fr-FR" dirty="0"/>
              <a:t> and </a:t>
            </a:r>
            <a:r>
              <a:rPr lang="fr-FR" dirty="0" err="1"/>
              <a:t>differentiation</a:t>
            </a:r>
            <a:r>
              <a:rPr lang="fr-FR" dirty="0"/>
              <a:t> </a:t>
            </a:r>
            <a:r>
              <a:rPr lang="fr-FR" dirty="0" err="1"/>
              <a:t>strategy</a:t>
            </a:r>
            <a:r>
              <a:rPr lang="fr-FR" dirty="0"/>
              <a:t> (</a:t>
            </a:r>
            <a:r>
              <a:rPr lang="fr-FR" dirty="0" err="1"/>
              <a:t>including</a:t>
            </a:r>
            <a:r>
              <a:rPr lang="fr-FR" dirty="0"/>
              <a:t> MKT mix)</a:t>
            </a:r>
            <a:endParaRPr lang="en-VN"/>
          </a:p>
          <a:p>
            <a:pPr lvl="1"/>
            <a:r>
              <a:rPr lang="en-VN"/>
              <a:t>(5): </a:t>
            </a:r>
            <a:r>
              <a:rPr lang="fr-FR" dirty="0" err="1"/>
              <a:t>Decision</a:t>
            </a:r>
            <a:r>
              <a:rPr lang="fr-FR" dirty="0"/>
              <a:t> 5: Customer engagement and social media </a:t>
            </a:r>
            <a:r>
              <a:rPr lang="fr-FR" dirty="0" err="1"/>
              <a:t>strategy</a:t>
            </a:r>
            <a:endParaRPr lang="en-VN"/>
          </a:p>
          <a:p>
            <a:pPr lvl="1"/>
            <a:r>
              <a:rPr lang="en-VN"/>
              <a:t>(6): </a:t>
            </a:r>
            <a:r>
              <a:rPr lang="fr-FR" dirty="0" err="1"/>
              <a:t>Multichannel</a:t>
            </a:r>
            <a:r>
              <a:rPr lang="fr-FR" dirty="0"/>
              <a:t> distribution </a:t>
            </a:r>
            <a:r>
              <a:rPr lang="fr-FR" dirty="0" err="1"/>
              <a:t>strategy</a:t>
            </a:r>
            <a:endParaRPr lang="en-VN"/>
          </a:p>
          <a:p>
            <a:pPr lvl="1"/>
            <a:r>
              <a:rPr lang="en-VN"/>
              <a:t>(7): </a:t>
            </a:r>
            <a:r>
              <a:rPr lang="fr-FR" dirty="0" err="1"/>
              <a:t>Multichannel</a:t>
            </a:r>
            <a:r>
              <a:rPr lang="fr-FR" dirty="0"/>
              <a:t> communications </a:t>
            </a:r>
            <a:r>
              <a:rPr lang="fr-FR" dirty="0" err="1"/>
              <a:t>strategy</a:t>
            </a:r>
            <a:endParaRPr lang="en-VN"/>
          </a:p>
          <a:p>
            <a:pPr lvl="1"/>
            <a:r>
              <a:rPr lang="en-VN"/>
              <a:t>(8): </a:t>
            </a:r>
            <a:r>
              <a:rPr lang="fr-FR" dirty="0"/>
              <a:t>Online communication mix and budget</a:t>
            </a:r>
            <a:endParaRPr lang="en-VN"/>
          </a:p>
        </p:txBody>
      </p:sp>
    </p:spTree>
    <p:extLst>
      <p:ext uri="{BB962C8B-B14F-4D97-AF65-F5344CB8AC3E}">
        <p14:creationId xmlns:p14="http://schemas.microsoft.com/office/powerpoint/2010/main" val="10658083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BBE8918-00F5-C023-FE65-7A279BA2AD48}"/>
              </a:ext>
            </a:extLst>
          </p:cNvPr>
          <p:cNvSpPr>
            <a:spLocks noGrp="1"/>
          </p:cNvSpPr>
          <p:nvPr>
            <p:ph type="title"/>
          </p:nvPr>
        </p:nvSpPr>
        <p:spPr/>
        <p:txBody>
          <a:bodyPr/>
          <a:lstStyle/>
          <a:p>
            <a:r>
              <a:rPr lang="fr-FR" dirty="0"/>
              <a:t>DM </a:t>
            </a:r>
            <a:r>
              <a:rPr lang="fr-FR" dirty="0" err="1"/>
              <a:t>strategy</a:t>
            </a:r>
            <a:r>
              <a:rPr lang="fr-FR" dirty="0"/>
              <a:t> process</a:t>
            </a:r>
            <a:r>
              <a:rPr lang="en-VN"/>
              <a:t>: (3) </a:t>
            </a:r>
            <a:r>
              <a:rPr lang="fr-FR" dirty="0"/>
              <a:t>Formulation (</a:t>
            </a:r>
            <a:r>
              <a:rPr lang="fr-FR" dirty="0" err="1"/>
              <a:t>cont</a:t>
            </a:r>
            <a:r>
              <a:rPr lang="fr-FR" dirty="0"/>
              <a:t>)</a:t>
            </a:r>
            <a:endParaRPr lang="en-VN"/>
          </a:p>
        </p:txBody>
      </p:sp>
      <p:sp>
        <p:nvSpPr>
          <p:cNvPr id="5" name="Content Placeholder 4">
            <a:extLst>
              <a:ext uri="{FF2B5EF4-FFF2-40B4-BE49-F238E27FC236}">
                <a16:creationId xmlns:a16="http://schemas.microsoft.com/office/drawing/2014/main" id="{D4DA6FFA-5EA7-5C72-5820-B79E32757058}"/>
              </a:ext>
            </a:extLst>
          </p:cNvPr>
          <p:cNvSpPr>
            <a:spLocks noGrp="1"/>
          </p:cNvSpPr>
          <p:nvPr>
            <p:ph idx="1"/>
          </p:nvPr>
        </p:nvSpPr>
        <p:spPr>
          <a:xfrm>
            <a:off x="3575219" y="5954180"/>
            <a:ext cx="6048672" cy="691910"/>
          </a:xfrm>
        </p:spPr>
        <p:txBody>
          <a:bodyPr>
            <a:normAutofit/>
          </a:bodyPr>
          <a:lstStyle/>
          <a:p>
            <a:pPr marL="0" indent="0">
              <a:buNone/>
            </a:pPr>
            <a:r>
              <a:rPr lang="en-VN" sz="2000" b="1"/>
              <a:t>QĐ1: Chiến lược phát triển thị trường và sản phẩm</a:t>
            </a:r>
          </a:p>
        </p:txBody>
      </p:sp>
      <p:pic>
        <p:nvPicPr>
          <p:cNvPr id="6" name="Picture 5" descr="A screenshot of a computer&#10;&#10;Description automatically generated">
            <a:extLst>
              <a:ext uri="{FF2B5EF4-FFF2-40B4-BE49-F238E27FC236}">
                <a16:creationId xmlns:a16="http://schemas.microsoft.com/office/drawing/2014/main" id="{0ED5B2B9-08BB-1C54-0611-4A9FF861F1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68109" y="1705708"/>
            <a:ext cx="7597302" cy="4248472"/>
          </a:xfrm>
          <a:prstGeom prst="rect">
            <a:avLst/>
          </a:prstGeom>
        </p:spPr>
      </p:pic>
    </p:spTree>
    <p:extLst>
      <p:ext uri="{BB962C8B-B14F-4D97-AF65-F5344CB8AC3E}">
        <p14:creationId xmlns:p14="http://schemas.microsoft.com/office/powerpoint/2010/main" val="33616980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BBE8918-00F5-C023-FE65-7A279BA2AD48}"/>
              </a:ext>
            </a:extLst>
          </p:cNvPr>
          <p:cNvSpPr>
            <a:spLocks noGrp="1"/>
          </p:cNvSpPr>
          <p:nvPr>
            <p:ph type="title"/>
          </p:nvPr>
        </p:nvSpPr>
        <p:spPr/>
        <p:txBody>
          <a:bodyPr/>
          <a:lstStyle/>
          <a:p>
            <a:r>
              <a:rPr lang="fr-FR" dirty="0"/>
              <a:t>DM </a:t>
            </a:r>
            <a:r>
              <a:rPr lang="fr-FR" dirty="0" err="1"/>
              <a:t>strategy</a:t>
            </a:r>
            <a:r>
              <a:rPr lang="fr-FR" dirty="0"/>
              <a:t> process</a:t>
            </a:r>
            <a:r>
              <a:rPr lang="en-VN"/>
              <a:t>: (3) </a:t>
            </a:r>
            <a:r>
              <a:rPr lang="fr-FR" dirty="0"/>
              <a:t>Formulation (</a:t>
            </a:r>
            <a:r>
              <a:rPr lang="fr-FR" dirty="0" err="1"/>
              <a:t>cont</a:t>
            </a:r>
            <a:r>
              <a:rPr lang="fr-FR" dirty="0"/>
              <a:t>)</a:t>
            </a:r>
            <a:endParaRPr lang="en-VN"/>
          </a:p>
        </p:txBody>
      </p:sp>
      <p:pic>
        <p:nvPicPr>
          <p:cNvPr id="2" name="Picture 1" descr="A screenshot of a computer screen&#10;&#10;Description automatically generated">
            <a:extLst>
              <a:ext uri="{FF2B5EF4-FFF2-40B4-BE49-F238E27FC236}">
                <a16:creationId xmlns:a16="http://schemas.microsoft.com/office/drawing/2014/main" id="{BEA42EC3-1B59-4366-1A20-074D80A9376A}"/>
              </a:ext>
            </a:extLst>
          </p:cNvPr>
          <p:cNvPicPr>
            <a:picLocks noChangeAspect="1"/>
          </p:cNvPicPr>
          <p:nvPr/>
        </p:nvPicPr>
        <p:blipFill rotWithShape="1">
          <a:blip r:embed="rId3">
            <a:extLst>
              <a:ext uri="{28A0092B-C50C-407E-A947-70E740481C1C}">
                <a14:useLocalDpi xmlns:a14="http://schemas.microsoft.com/office/drawing/2010/main" val="0"/>
              </a:ext>
            </a:extLst>
          </a:blip>
          <a:srcRect l="9265" t="15691" r="28662" b="12296"/>
          <a:stretch/>
        </p:blipFill>
        <p:spPr>
          <a:xfrm>
            <a:off x="3215680" y="1448779"/>
            <a:ext cx="6264696" cy="4428493"/>
          </a:xfrm>
          <a:prstGeom prst="rect">
            <a:avLst/>
          </a:prstGeom>
        </p:spPr>
      </p:pic>
      <p:sp>
        <p:nvSpPr>
          <p:cNvPr id="8" name="TextBox 7">
            <a:extLst>
              <a:ext uri="{FF2B5EF4-FFF2-40B4-BE49-F238E27FC236}">
                <a16:creationId xmlns:a16="http://schemas.microsoft.com/office/drawing/2014/main" id="{7F0109C7-8B4B-2A51-006C-79D7B7B7E423}"/>
              </a:ext>
            </a:extLst>
          </p:cNvPr>
          <p:cNvSpPr txBox="1"/>
          <p:nvPr/>
        </p:nvSpPr>
        <p:spPr>
          <a:xfrm>
            <a:off x="3277315" y="5966845"/>
            <a:ext cx="6410729" cy="338554"/>
          </a:xfrm>
          <a:prstGeom prst="rect">
            <a:avLst/>
          </a:prstGeom>
          <a:noFill/>
        </p:spPr>
        <p:txBody>
          <a:bodyPr wrap="none" rtlCol="0">
            <a:spAutoFit/>
          </a:bodyPr>
          <a:lstStyle/>
          <a:p>
            <a:r>
              <a:rPr lang="en-US" sz="1600" b="1">
                <a:latin typeface="Montserrat" pitchFamily="2" charset="77"/>
              </a:rPr>
              <a:t>Hình 4.7. Các giai đoạn lập chiến lược marketing mục tiêu</a:t>
            </a:r>
          </a:p>
        </p:txBody>
      </p:sp>
    </p:spTree>
    <p:extLst>
      <p:ext uri="{BB962C8B-B14F-4D97-AF65-F5344CB8AC3E}">
        <p14:creationId xmlns:p14="http://schemas.microsoft.com/office/powerpoint/2010/main" val="31979190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BBE8918-00F5-C023-FE65-7A279BA2AD48}"/>
              </a:ext>
            </a:extLst>
          </p:cNvPr>
          <p:cNvSpPr>
            <a:spLocks noGrp="1"/>
          </p:cNvSpPr>
          <p:nvPr>
            <p:ph type="title"/>
          </p:nvPr>
        </p:nvSpPr>
        <p:spPr/>
        <p:txBody>
          <a:bodyPr/>
          <a:lstStyle/>
          <a:p>
            <a:r>
              <a:rPr lang="fr-FR" dirty="0"/>
              <a:t>DM </a:t>
            </a:r>
            <a:r>
              <a:rPr lang="fr-FR" dirty="0" err="1"/>
              <a:t>strategy</a:t>
            </a:r>
            <a:r>
              <a:rPr lang="fr-FR" dirty="0"/>
              <a:t> process</a:t>
            </a:r>
            <a:r>
              <a:rPr lang="en-VN"/>
              <a:t>: (3) </a:t>
            </a:r>
            <a:r>
              <a:rPr lang="fr-FR" dirty="0"/>
              <a:t>Formulation (</a:t>
            </a:r>
            <a:r>
              <a:rPr lang="fr-FR" dirty="0" err="1"/>
              <a:t>cont</a:t>
            </a:r>
            <a:r>
              <a:rPr lang="fr-FR" dirty="0"/>
              <a:t>)</a:t>
            </a:r>
            <a:endParaRPr lang="en-VN"/>
          </a:p>
        </p:txBody>
      </p:sp>
      <p:pic>
        <p:nvPicPr>
          <p:cNvPr id="3" name="Content Placeholder 3">
            <a:extLst>
              <a:ext uri="{FF2B5EF4-FFF2-40B4-BE49-F238E27FC236}">
                <a16:creationId xmlns:a16="http://schemas.microsoft.com/office/drawing/2014/main" id="{3C8A95B5-6632-F868-F044-900C24A26A27}"/>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277315" y="1628800"/>
            <a:ext cx="5342810" cy="4176464"/>
          </a:xfrm>
          <a:prstGeom prst="rect">
            <a:avLst/>
          </a:prstGeom>
          <a:ln>
            <a:noFill/>
          </a:ln>
          <a:effectLst>
            <a:outerShdw blurRad="292100" dist="139700" dir="2700000" algn="tl" rotWithShape="0">
              <a:srgbClr val="333333">
                <a:alpha val="65000"/>
              </a:srgbClr>
            </a:outerShdw>
          </a:effectLst>
        </p:spPr>
      </p:pic>
      <p:sp>
        <p:nvSpPr>
          <p:cNvPr id="5" name="TextBox 4">
            <a:extLst>
              <a:ext uri="{FF2B5EF4-FFF2-40B4-BE49-F238E27FC236}">
                <a16:creationId xmlns:a16="http://schemas.microsoft.com/office/drawing/2014/main" id="{78164DDB-0539-F9DE-D63B-209A138CA1A1}"/>
              </a:ext>
            </a:extLst>
          </p:cNvPr>
          <p:cNvSpPr txBox="1"/>
          <p:nvPr/>
        </p:nvSpPr>
        <p:spPr>
          <a:xfrm>
            <a:off x="3423830" y="6092654"/>
            <a:ext cx="5242141" cy="338554"/>
          </a:xfrm>
          <a:prstGeom prst="rect">
            <a:avLst/>
          </a:prstGeom>
          <a:noFill/>
        </p:spPr>
        <p:txBody>
          <a:bodyPr wrap="none" rtlCol="0">
            <a:spAutoFit/>
          </a:bodyPr>
          <a:lstStyle/>
          <a:p>
            <a:r>
              <a:rPr lang="en-US" sz="1600" b="1">
                <a:latin typeface="Montserrat" pitchFamily="2" charset="77"/>
              </a:rPr>
              <a:t>Hình 4.8. Phân đoạn theo vòng đời khách hàng</a:t>
            </a:r>
          </a:p>
        </p:txBody>
      </p:sp>
    </p:spTree>
    <p:extLst>
      <p:ext uri="{BB962C8B-B14F-4D97-AF65-F5344CB8AC3E}">
        <p14:creationId xmlns:p14="http://schemas.microsoft.com/office/powerpoint/2010/main" val="9100292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884930-C252-7FE4-4107-DE26373CA250}"/>
              </a:ext>
            </a:extLst>
          </p:cNvPr>
          <p:cNvSpPr>
            <a:spLocks noGrp="1"/>
          </p:cNvSpPr>
          <p:nvPr>
            <p:ph type="title"/>
          </p:nvPr>
        </p:nvSpPr>
        <p:spPr/>
        <p:txBody>
          <a:bodyPr/>
          <a:lstStyle/>
          <a:p>
            <a:r>
              <a:rPr lang="fr-FR" dirty="0"/>
              <a:t>Main content</a:t>
            </a:r>
            <a:endParaRPr lang="en-VN"/>
          </a:p>
        </p:txBody>
      </p:sp>
      <p:sp>
        <p:nvSpPr>
          <p:cNvPr id="3" name="Content Placeholder 2">
            <a:extLst>
              <a:ext uri="{FF2B5EF4-FFF2-40B4-BE49-F238E27FC236}">
                <a16:creationId xmlns:a16="http://schemas.microsoft.com/office/drawing/2014/main" id="{D7051F29-1334-D0C1-5D6A-375B73344736}"/>
              </a:ext>
            </a:extLst>
          </p:cNvPr>
          <p:cNvSpPr>
            <a:spLocks noGrp="1"/>
          </p:cNvSpPr>
          <p:nvPr>
            <p:ph idx="1"/>
          </p:nvPr>
        </p:nvSpPr>
        <p:spPr/>
        <p:txBody>
          <a:bodyPr>
            <a:normAutofit/>
          </a:bodyPr>
          <a:lstStyle/>
          <a:p>
            <a:pPr marL="342900">
              <a:lnSpc>
                <a:spcPct val="140000"/>
              </a:lnSpc>
            </a:pPr>
            <a:r>
              <a:rPr lang="vi-VN" dirty="0"/>
              <a:t>4.1. </a:t>
            </a:r>
            <a:r>
              <a:rPr lang="fr-FR" dirty="0" err="1"/>
              <a:t>Overview</a:t>
            </a:r>
            <a:r>
              <a:rPr lang="fr-FR" dirty="0"/>
              <a:t> of digital marketing </a:t>
            </a:r>
            <a:r>
              <a:rPr lang="fr-FR" dirty="0" err="1"/>
              <a:t>strategy</a:t>
            </a:r>
            <a:endParaRPr lang="en-VN"/>
          </a:p>
          <a:p>
            <a:pPr lvl="1">
              <a:lnSpc>
                <a:spcPct val="145000"/>
              </a:lnSpc>
            </a:pPr>
            <a:r>
              <a:rPr lang="vi-VN" sz="2000" dirty="0"/>
              <a:t>4.1.1. </a:t>
            </a:r>
            <a:r>
              <a:rPr lang="fr-FR" sz="2000" dirty="0" err="1"/>
              <a:t>What</a:t>
            </a:r>
            <a:r>
              <a:rPr lang="fr-FR" sz="2000" dirty="0"/>
              <a:t> </a:t>
            </a:r>
            <a:r>
              <a:rPr lang="fr-FR" sz="2000" dirty="0" err="1"/>
              <a:t>is</a:t>
            </a:r>
            <a:r>
              <a:rPr lang="fr-FR" sz="2000" dirty="0"/>
              <a:t> digital marketing </a:t>
            </a:r>
            <a:r>
              <a:rPr lang="fr-FR" sz="2000" dirty="0" err="1"/>
              <a:t>strategy</a:t>
            </a:r>
            <a:r>
              <a:rPr lang="fr-FR" sz="2000" dirty="0"/>
              <a:t>?</a:t>
            </a:r>
            <a:endParaRPr lang="en-VN" sz="2000"/>
          </a:p>
          <a:p>
            <a:pPr lvl="1">
              <a:lnSpc>
                <a:spcPct val="145000"/>
              </a:lnSpc>
            </a:pPr>
            <a:r>
              <a:rPr lang="vi-VN" sz="2000" dirty="0"/>
              <a:t>4.1.2. </a:t>
            </a:r>
            <a:r>
              <a:rPr lang="fr-FR" sz="2000" dirty="0" err="1"/>
              <a:t>Why</a:t>
            </a:r>
            <a:r>
              <a:rPr lang="fr-FR" sz="2000" dirty="0"/>
              <a:t> digital transformation and digital marketing </a:t>
            </a:r>
            <a:r>
              <a:rPr lang="fr-FR" sz="2000" dirty="0" err="1"/>
              <a:t>strategy</a:t>
            </a:r>
            <a:r>
              <a:rPr lang="fr-FR" sz="2000" dirty="0"/>
              <a:t>?</a:t>
            </a:r>
            <a:endParaRPr lang="en-VN" sz="2000"/>
          </a:p>
          <a:p>
            <a:pPr marL="342900">
              <a:lnSpc>
                <a:spcPct val="140000"/>
              </a:lnSpc>
            </a:pPr>
            <a:r>
              <a:rPr lang="en-VN"/>
              <a:t>4.2. </a:t>
            </a:r>
            <a:r>
              <a:rPr lang="fr-FR" dirty="0"/>
              <a:t>Structure a digital marketing </a:t>
            </a:r>
            <a:r>
              <a:rPr lang="fr-FR" dirty="0" err="1"/>
              <a:t>strategy</a:t>
            </a:r>
            <a:endParaRPr lang="en-VN"/>
          </a:p>
          <a:p>
            <a:pPr lvl="1">
              <a:lnSpc>
                <a:spcPct val="145000"/>
              </a:lnSpc>
            </a:pPr>
            <a:r>
              <a:rPr lang="vi-VN" sz="2000" dirty="0"/>
              <a:t>4.2.1. </a:t>
            </a:r>
            <a:r>
              <a:rPr lang="fr-FR" sz="2000" dirty="0"/>
              <a:t>Strategic process</a:t>
            </a:r>
            <a:endParaRPr lang="en-VN" sz="2000"/>
          </a:p>
          <a:p>
            <a:pPr lvl="1">
              <a:lnSpc>
                <a:spcPct val="145000"/>
              </a:lnSpc>
            </a:pPr>
            <a:r>
              <a:rPr lang="vi-VN" sz="2000" dirty="0"/>
              <a:t>4.2.2. Digital marketing strategy step-by-step</a:t>
            </a:r>
            <a:endParaRPr lang="en-VN" sz="2000"/>
          </a:p>
          <a:p>
            <a:pPr marL="342900">
              <a:lnSpc>
                <a:spcPct val="140000"/>
              </a:lnSpc>
            </a:pPr>
            <a:r>
              <a:rPr lang="vi-VN" dirty="0"/>
              <a:t>4.3 Accessing success factors in implementing digital marketing strategy</a:t>
            </a:r>
          </a:p>
        </p:txBody>
      </p:sp>
    </p:spTree>
    <p:extLst>
      <p:ext uri="{BB962C8B-B14F-4D97-AF65-F5344CB8AC3E}">
        <p14:creationId xmlns:p14="http://schemas.microsoft.com/office/powerpoint/2010/main" val="37332440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4F34DE-3AC8-22EC-65B6-4F2D15202961}"/>
              </a:ext>
            </a:extLst>
          </p:cNvPr>
          <p:cNvSpPr>
            <a:spLocks noGrp="1"/>
          </p:cNvSpPr>
          <p:nvPr>
            <p:ph type="title"/>
          </p:nvPr>
        </p:nvSpPr>
        <p:spPr/>
        <p:txBody>
          <a:bodyPr/>
          <a:lstStyle/>
          <a:p>
            <a:r>
              <a:rPr lang="fr-FR" dirty="0"/>
              <a:t>DM </a:t>
            </a:r>
            <a:r>
              <a:rPr lang="fr-FR" dirty="0" err="1"/>
              <a:t>strategy</a:t>
            </a:r>
            <a:r>
              <a:rPr lang="fr-FR" dirty="0"/>
              <a:t> process</a:t>
            </a:r>
            <a:r>
              <a:rPr lang="en-VN"/>
              <a:t>: (3) </a:t>
            </a:r>
            <a:r>
              <a:rPr lang="fr-FR" dirty="0"/>
              <a:t>Formulation (</a:t>
            </a:r>
            <a:r>
              <a:rPr lang="fr-FR" dirty="0" err="1"/>
              <a:t>cont</a:t>
            </a:r>
            <a:r>
              <a:rPr lang="fr-FR" dirty="0"/>
              <a:t>)</a:t>
            </a:r>
            <a:endParaRPr lang="en-VN"/>
          </a:p>
        </p:txBody>
      </p:sp>
      <p:sp>
        <p:nvSpPr>
          <p:cNvPr id="5" name="Content Placeholder 4">
            <a:extLst>
              <a:ext uri="{FF2B5EF4-FFF2-40B4-BE49-F238E27FC236}">
                <a16:creationId xmlns:a16="http://schemas.microsoft.com/office/drawing/2014/main" id="{542B0E30-AA2D-0BE8-B92C-C90DC9D323B6}"/>
              </a:ext>
            </a:extLst>
          </p:cNvPr>
          <p:cNvSpPr>
            <a:spLocks noGrp="1"/>
          </p:cNvSpPr>
          <p:nvPr>
            <p:ph idx="1"/>
          </p:nvPr>
        </p:nvSpPr>
        <p:spPr/>
        <p:txBody>
          <a:bodyPr>
            <a:normAutofit fontScale="92500" lnSpcReduction="10000"/>
          </a:bodyPr>
          <a:lstStyle/>
          <a:p>
            <a:r>
              <a:rPr lang="fr-FR" dirty="0" err="1"/>
              <a:t>Decision</a:t>
            </a:r>
            <a:r>
              <a:rPr lang="fr-FR" dirty="0"/>
              <a:t> 5: Engagement and social media</a:t>
            </a:r>
            <a:endParaRPr lang="en-VN"/>
          </a:p>
          <a:p>
            <a:pPr lvl="1"/>
            <a:r>
              <a:rPr lang="vi-VN" i="1" dirty="0"/>
              <a:t>Question 1. </a:t>
            </a:r>
            <a:r>
              <a:rPr lang="vi-VN" dirty="0"/>
              <a:t>Who are our target audience? </a:t>
            </a:r>
          </a:p>
          <a:p>
            <a:pPr lvl="1"/>
            <a:r>
              <a:rPr lang="vi-VN" sz="2100" i="1" dirty="0"/>
              <a:t>Question 2. </a:t>
            </a:r>
            <a:r>
              <a:rPr lang="vi-VN" dirty="0"/>
              <a:t>What are the content preferences of our audiences?</a:t>
            </a:r>
          </a:p>
          <a:p>
            <a:pPr lvl="1"/>
            <a:r>
              <a:rPr lang="vi-VN" sz="2100" i="1" dirty="0"/>
              <a:t>Question 3. </a:t>
            </a:r>
            <a:r>
              <a:rPr lang="vi-VN" dirty="0"/>
              <a:t>Which content type should have priority? </a:t>
            </a:r>
          </a:p>
          <a:p>
            <a:pPr lvl="1"/>
            <a:r>
              <a:rPr lang="vi-VN" sz="2100" i="1" dirty="0"/>
              <a:t>Question 4. </a:t>
            </a:r>
            <a:r>
              <a:rPr lang="vi-VN" dirty="0"/>
              <a:t>How do we differntiate the social channel from other communication channels?</a:t>
            </a:r>
          </a:p>
          <a:p>
            <a:pPr lvl="1"/>
            <a:r>
              <a:rPr lang="vi-VN" sz="2100" i="1" dirty="0"/>
              <a:t>Question 5.</a:t>
            </a:r>
            <a:r>
              <a:rPr lang="vi-VN" dirty="0"/>
              <a:t> Should we consider content frequency and an editorial calendar? </a:t>
            </a:r>
          </a:p>
          <a:p>
            <a:pPr lvl="1"/>
            <a:r>
              <a:rPr lang="vi-VN" sz="2100" i="1" dirty="0"/>
              <a:t>Question 6. </a:t>
            </a:r>
            <a:r>
              <a:rPr lang="vi-VN" dirty="0"/>
              <a:t>How do we manage publication and interaction? </a:t>
            </a:r>
          </a:p>
          <a:p>
            <a:pPr lvl="1"/>
            <a:r>
              <a:rPr lang="vi-VN" sz="2100" i="1" dirty="0"/>
              <a:t>Question 7</a:t>
            </a:r>
            <a:r>
              <a:rPr lang="vi-VN" dirty="0"/>
              <a:t>. Should we use software for managing the publishing process? </a:t>
            </a:r>
          </a:p>
          <a:p>
            <a:pPr lvl="1"/>
            <a:r>
              <a:rPr lang="vi-VN" sz="2100" i="1" dirty="0"/>
              <a:t>Question 8. </a:t>
            </a:r>
            <a:r>
              <a:rPr lang="vi-VN" sz="2100" dirty="0"/>
              <a:t>Should we be tracking the business impact of social network activity</a:t>
            </a:r>
            <a:r>
              <a:rPr lang="vi-VN" dirty="0"/>
              <a:t>? </a:t>
            </a:r>
          </a:p>
          <a:p>
            <a:pPr lvl="1"/>
            <a:r>
              <a:rPr lang="vi-VN" sz="2100" i="1" dirty="0"/>
              <a:t>Question 9. </a:t>
            </a:r>
            <a:r>
              <a:rPr lang="vi-VN" dirty="0"/>
              <a:t>How do we optimise the social presence? (to return in </a:t>
            </a:r>
            <a:r>
              <a:rPr lang="vi-VN" b="1" dirty="0"/>
              <a:t>Chapter 6</a:t>
            </a:r>
            <a:r>
              <a:rPr lang="vi-VN" dirty="0"/>
              <a:t>)</a:t>
            </a:r>
            <a:endParaRPr lang="en-VN"/>
          </a:p>
          <a:p>
            <a:pPr lvl="1"/>
            <a:endParaRPr lang="en-VN"/>
          </a:p>
        </p:txBody>
      </p:sp>
    </p:spTree>
    <p:extLst>
      <p:ext uri="{BB962C8B-B14F-4D97-AF65-F5344CB8AC3E}">
        <p14:creationId xmlns:p14="http://schemas.microsoft.com/office/powerpoint/2010/main" val="1966684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516911-F3EC-822D-34AC-0E3979B582E7}"/>
              </a:ext>
            </a:extLst>
          </p:cNvPr>
          <p:cNvSpPr>
            <a:spLocks noGrp="1"/>
          </p:cNvSpPr>
          <p:nvPr>
            <p:ph type="title"/>
          </p:nvPr>
        </p:nvSpPr>
        <p:spPr/>
        <p:txBody>
          <a:bodyPr/>
          <a:lstStyle/>
          <a:p>
            <a:r>
              <a:rPr lang="fr-FR" dirty="0"/>
              <a:t>DM </a:t>
            </a:r>
            <a:r>
              <a:rPr lang="fr-FR" dirty="0" err="1"/>
              <a:t>strategy</a:t>
            </a:r>
            <a:r>
              <a:rPr lang="fr-FR" dirty="0"/>
              <a:t> process</a:t>
            </a:r>
            <a:r>
              <a:rPr lang="en-VN"/>
              <a:t>: (3) </a:t>
            </a:r>
            <a:r>
              <a:rPr lang="fr-FR" dirty="0"/>
              <a:t>Formulation (</a:t>
            </a:r>
            <a:r>
              <a:rPr lang="fr-FR" dirty="0" err="1"/>
              <a:t>cont</a:t>
            </a:r>
            <a:r>
              <a:rPr lang="fr-FR" dirty="0"/>
              <a:t>)</a:t>
            </a:r>
            <a:endParaRPr lang="en-VN"/>
          </a:p>
        </p:txBody>
      </p:sp>
      <p:sp>
        <p:nvSpPr>
          <p:cNvPr id="5" name="Content Placeholder 4">
            <a:extLst>
              <a:ext uri="{FF2B5EF4-FFF2-40B4-BE49-F238E27FC236}">
                <a16:creationId xmlns:a16="http://schemas.microsoft.com/office/drawing/2014/main" id="{C1942754-12AC-D8FC-7311-BAF26C9781C4}"/>
              </a:ext>
            </a:extLst>
          </p:cNvPr>
          <p:cNvSpPr>
            <a:spLocks noGrp="1"/>
          </p:cNvSpPr>
          <p:nvPr>
            <p:ph idx="1"/>
          </p:nvPr>
        </p:nvSpPr>
        <p:spPr>
          <a:xfrm>
            <a:off x="1341757" y="1584962"/>
            <a:ext cx="2738019" cy="4933705"/>
          </a:xfrm>
        </p:spPr>
        <p:txBody>
          <a:bodyPr/>
          <a:lstStyle/>
          <a:p>
            <a:pPr marL="0" indent="0">
              <a:buNone/>
            </a:pPr>
            <a:r>
              <a:rPr lang="fr-FR" dirty="0" err="1"/>
              <a:t>Decision</a:t>
            </a:r>
            <a:r>
              <a:rPr lang="fr-FR" dirty="0"/>
              <a:t> 6: </a:t>
            </a:r>
            <a:r>
              <a:rPr lang="fr-FR" dirty="0" err="1"/>
              <a:t>Multichannel</a:t>
            </a:r>
            <a:r>
              <a:rPr lang="fr-FR" dirty="0"/>
              <a:t> distribution </a:t>
            </a:r>
            <a:r>
              <a:rPr lang="fr-FR" dirty="0" err="1"/>
              <a:t>strategy</a:t>
            </a:r>
            <a:endParaRPr lang="en-VN"/>
          </a:p>
        </p:txBody>
      </p:sp>
      <p:pic>
        <p:nvPicPr>
          <p:cNvPr id="6" name="Content Placeholder 3">
            <a:extLst>
              <a:ext uri="{FF2B5EF4-FFF2-40B4-BE49-F238E27FC236}">
                <a16:creationId xmlns:a16="http://schemas.microsoft.com/office/drawing/2014/main" id="{CBE67CF3-DC8F-E82B-8EE6-152647E038E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03912" y="1601763"/>
            <a:ext cx="4896544" cy="4331352"/>
          </a:xfrm>
          <a:prstGeom prst="rect">
            <a:avLst/>
          </a:prstGeom>
          <a:ln>
            <a:noFill/>
          </a:ln>
          <a:effectLst>
            <a:outerShdw blurRad="292100" dist="139700" dir="2700000" algn="tl" rotWithShape="0">
              <a:srgbClr val="333333">
                <a:alpha val="65000"/>
              </a:srgbClr>
            </a:outerShdw>
          </a:effectLst>
        </p:spPr>
      </p:pic>
      <p:sp>
        <p:nvSpPr>
          <p:cNvPr id="7" name="TextBox 6">
            <a:extLst>
              <a:ext uri="{FF2B5EF4-FFF2-40B4-BE49-F238E27FC236}">
                <a16:creationId xmlns:a16="http://schemas.microsoft.com/office/drawing/2014/main" id="{B9ED34D7-7834-FADC-5EFB-0433BDBA5912}"/>
              </a:ext>
            </a:extLst>
          </p:cNvPr>
          <p:cNvSpPr txBox="1"/>
          <p:nvPr/>
        </p:nvSpPr>
        <p:spPr>
          <a:xfrm>
            <a:off x="4583832" y="6140572"/>
            <a:ext cx="6745966" cy="584775"/>
          </a:xfrm>
          <a:prstGeom prst="rect">
            <a:avLst/>
          </a:prstGeom>
          <a:noFill/>
        </p:spPr>
        <p:txBody>
          <a:bodyPr wrap="square" rtlCol="0">
            <a:spAutoFit/>
          </a:bodyPr>
          <a:lstStyle/>
          <a:p>
            <a:pPr algn="ctr"/>
            <a:r>
              <a:rPr lang="en-US" sz="1600" b="1">
                <a:latin typeface="Montserrat" pitchFamily="2" charset="77"/>
              </a:rPr>
              <a:t>Hình 4.9. </a:t>
            </a:r>
            <a:r>
              <a:rPr lang="vi-VN" sz="1600" b="1">
                <a:latin typeface="Montserrat" pitchFamily="2" charset="77"/>
              </a:rPr>
              <a:t>Các lựa chọn chiến lược liên quan đến tầm quan trọng của Internet như một kênh phân phối</a:t>
            </a:r>
            <a:endParaRPr lang="en-US" sz="1600" b="1">
              <a:latin typeface="Montserrat" pitchFamily="2" charset="77"/>
            </a:endParaRPr>
          </a:p>
        </p:txBody>
      </p:sp>
    </p:spTree>
    <p:extLst>
      <p:ext uri="{BB962C8B-B14F-4D97-AF65-F5344CB8AC3E}">
        <p14:creationId xmlns:p14="http://schemas.microsoft.com/office/powerpoint/2010/main" val="9750879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B3AE81-D32D-295C-1D64-A29CF58D1A6E}"/>
              </a:ext>
            </a:extLst>
          </p:cNvPr>
          <p:cNvSpPr>
            <a:spLocks noGrp="1"/>
          </p:cNvSpPr>
          <p:nvPr>
            <p:ph type="title"/>
          </p:nvPr>
        </p:nvSpPr>
        <p:spPr/>
        <p:txBody>
          <a:bodyPr/>
          <a:lstStyle/>
          <a:p>
            <a:r>
              <a:rPr lang="fr-FR" dirty="0"/>
              <a:t>DM </a:t>
            </a:r>
            <a:r>
              <a:rPr lang="fr-FR" dirty="0" err="1"/>
              <a:t>strategy</a:t>
            </a:r>
            <a:r>
              <a:rPr lang="fr-FR" dirty="0"/>
              <a:t> process</a:t>
            </a:r>
            <a:r>
              <a:rPr lang="en-VN"/>
              <a:t>: (3) </a:t>
            </a:r>
            <a:r>
              <a:rPr lang="fr-FR" dirty="0"/>
              <a:t>Formulation (</a:t>
            </a:r>
            <a:r>
              <a:rPr lang="fr-FR" dirty="0" err="1"/>
              <a:t>cont</a:t>
            </a:r>
            <a:r>
              <a:rPr lang="fr-FR" dirty="0"/>
              <a:t>)</a:t>
            </a:r>
            <a:endParaRPr lang="en-VN"/>
          </a:p>
        </p:txBody>
      </p:sp>
      <p:sp>
        <p:nvSpPr>
          <p:cNvPr id="5" name="Content Placeholder 4">
            <a:extLst>
              <a:ext uri="{FF2B5EF4-FFF2-40B4-BE49-F238E27FC236}">
                <a16:creationId xmlns:a16="http://schemas.microsoft.com/office/drawing/2014/main" id="{C59EA503-E877-F1EB-A428-985DDF67B2EB}"/>
              </a:ext>
            </a:extLst>
          </p:cNvPr>
          <p:cNvSpPr>
            <a:spLocks noGrp="1"/>
          </p:cNvSpPr>
          <p:nvPr>
            <p:ph idx="1"/>
          </p:nvPr>
        </p:nvSpPr>
        <p:spPr/>
        <p:txBody>
          <a:bodyPr>
            <a:normAutofit/>
          </a:bodyPr>
          <a:lstStyle/>
          <a:p>
            <a:pPr marL="342900"/>
            <a:r>
              <a:rPr lang="vi-VN" dirty="0"/>
              <a:t>Decision 7: Multichannel communication strategy</a:t>
            </a:r>
          </a:p>
          <a:p>
            <a:pPr marL="342900">
              <a:buClr>
                <a:srgbClr val="007BA4"/>
              </a:buClr>
            </a:pPr>
            <a:r>
              <a:rPr lang="vi-VN" dirty="0"/>
              <a:t>Decision 8: Online communication mixs and budget</a:t>
            </a:r>
          </a:p>
          <a:p>
            <a:pPr lvl="1">
              <a:buClr>
                <a:srgbClr val="007BA4"/>
              </a:buClr>
            </a:pPr>
            <a:r>
              <a:rPr lang="vi-VN" dirty="0"/>
              <a:t>Decision on the amout of spending</a:t>
            </a:r>
          </a:p>
          <a:p>
            <a:pPr lvl="1">
              <a:buClr>
                <a:srgbClr val="007BA4"/>
              </a:buClr>
            </a:pPr>
            <a:r>
              <a:rPr lang="vi-VN" dirty="0"/>
              <a:t>The mix between different techniques (search/affliate/email...)</a:t>
            </a:r>
          </a:p>
          <a:p>
            <a:pPr lvl="1">
              <a:buClr>
                <a:srgbClr val="007BA4"/>
              </a:buClr>
            </a:pPr>
            <a:r>
              <a:rPr lang="vi-VN" dirty="0"/>
              <a:t>What is the focus?</a:t>
            </a:r>
          </a:p>
          <a:p>
            <a:pPr lvl="1">
              <a:buClr>
                <a:srgbClr val="007BA4"/>
              </a:buClr>
            </a:pPr>
            <a:r>
              <a:rPr lang="vi-VN" dirty="0"/>
              <a:t>What is the primary purpose: customer acquisition / retention / relationship building</a:t>
            </a:r>
          </a:p>
          <a:p>
            <a:pPr lvl="1">
              <a:buClr>
                <a:srgbClr val="007BA4"/>
              </a:buClr>
            </a:pPr>
            <a:endParaRPr lang="vi-VN" dirty="0"/>
          </a:p>
          <a:p>
            <a:pPr marL="0" indent="0">
              <a:buNone/>
            </a:pPr>
            <a:endParaRPr lang="en-VN" sz="2200"/>
          </a:p>
        </p:txBody>
      </p:sp>
    </p:spTree>
    <p:extLst>
      <p:ext uri="{BB962C8B-B14F-4D97-AF65-F5344CB8AC3E}">
        <p14:creationId xmlns:p14="http://schemas.microsoft.com/office/powerpoint/2010/main" val="28075148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BF9A25B-7D3E-F13F-CCA9-3E17B497D4FD}"/>
              </a:ext>
            </a:extLst>
          </p:cNvPr>
          <p:cNvSpPr>
            <a:spLocks noGrp="1"/>
          </p:cNvSpPr>
          <p:nvPr>
            <p:ph type="title"/>
          </p:nvPr>
        </p:nvSpPr>
        <p:spPr>
          <a:xfrm>
            <a:off x="1341437" y="228282"/>
            <a:ext cx="10515600" cy="1054972"/>
          </a:xfrm>
        </p:spPr>
        <p:txBody>
          <a:bodyPr>
            <a:noAutofit/>
          </a:bodyPr>
          <a:lstStyle/>
          <a:p>
            <a:r>
              <a:rPr lang="fr-FR" sz="2800" dirty="0" err="1"/>
              <a:t>Factors</a:t>
            </a:r>
            <a:r>
              <a:rPr lang="fr-FR" sz="2800" dirty="0"/>
              <a:t> </a:t>
            </a:r>
            <a:r>
              <a:rPr lang="fr-FR" sz="2800" dirty="0" err="1"/>
              <a:t>influencing</a:t>
            </a:r>
            <a:r>
              <a:rPr lang="fr-FR" sz="2800" dirty="0"/>
              <a:t> </a:t>
            </a:r>
            <a:r>
              <a:rPr lang="fr-FR" sz="2800" dirty="0" err="1"/>
              <a:t>strategy</a:t>
            </a:r>
            <a:r>
              <a:rPr lang="fr-FR" sz="2800" dirty="0"/>
              <a:t> </a:t>
            </a:r>
            <a:r>
              <a:rPr lang="fr-FR" sz="2800" dirty="0" err="1"/>
              <a:t>implementation</a:t>
            </a:r>
            <a:endParaRPr lang="en-VN" sz="2800"/>
          </a:p>
        </p:txBody>
      </p:sp>
      <p:graphicFrame>
        <p:nvGraphicFramePr>
          <p:cNvPr id="6" name="Content Placeholder 3">
            <a:extLst>
              <a:ext uri="{FF2B5EF4-FFF2-40B4-BE49-F238E27FC236}">
                <a16:creationId xmlns:a16="http://schemas.microsoft.com/office/drawing/2014/main" id="{C3145B6A-414F-DCCB-5D8C-AAB10ED743EB}"/>
              </a:ext>
            </a:extLst>
          </p:cNvPr>
          <p:cNvGraphicFramePr>
            <a:graphicFrameLocks/>
          </p:cNvGraphicFramePr>
          <p:nvPr>
            <p:extLst>
              <p:ext uri="{D42A27DB-BD31-4B8C-83A1-F6EECF244321}">
                <p14:modId xmlns:p14="http://schemas.microsoft.com/office/powerpoint/2010/main" val="3147700925"/>
              </p:ext>
            </p:extLst>
          </p:nvPr>
        </p:nvGraphicFramePr>
        <p:xfrm>
          <a:off x="1341437" y="1584326"/>
          <a:ext cx="10515600" cy="475176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2C0ABC62-890F-16C2-2400-F15999AC52C5}"/>
              </a:ext>
            </a:extLst>
          </p:cNvPr>
          <p:cNvSpPr txBox="1"/>
          <p:nvPr/>
        </p:nvSpPr>
        <p:spPr>
          <a:xfrm>
            <a:off x="1631504" y="2492896"/>
            <a:ext cx="1224136" cy="584775"/>
          </a:xfrm>
          <a:prstGeom prst="rect">
            <a:avLst/>
          </a:prstGeom>
          <a:noFill/>
        </p:spPr>
        <p:txBody>
          <a:bodyPr wrap="square" rtlCol="0">
            <a:spAutoFit/>
          </a:bodyPr>
          <a:lstStyle/>
          <a:p>
            <a:pPr algn="ctr"/>
            <a:r>
              <a:rPr lang="en-VN" sz="3200" b="1">
                <a:solidFill>
                  <a:srgbClr val="467A78"/>
                </a:solidFill>
                <a:latin typeface="Source Sans Pro" panose="020B0503030403020204" pitchFamily="34" charset="0"/>
                <a:ea typeface="Source Sans Pro" panose="020B0503030403020204" pitchFamily="34" charset="0"/>
              </a:rPr>
              <a:t>4.3.1</a:t>
            </a:r>
          </a:p>
        </p:txBody>
      </p:sp>
      <p:sp>
        <p:nvSpPr>
          <p:cNvPr id="8" name="TextBox 7">
            <a:extLst>
              <a:ext uri="{FF2B5EF4-FFF2-40B4-BE49-F238E27FC236}">
                <a16:creationId xmlns:a16="http://schemas.microsoft.com/office/drawing/2014/main" id="{78F3B060-24C9-0461-39CF-040AEE20EF0B}"/>
              </a:ext>
            </a:extLst>
          </p:cNvPr>
          <p:cNvSpPr txBox="1"/>
          <p:nvPr/>
        </p:nvSpPr>
        <p:spPr>
          <a:xfrm>
            <a:off x="1631504" y="4688899"/>
            <a:ext cx="1224136" cy="584775"/>
          </a:xfrm>
          <a:prstGeom prst="rect">
            <a:avLst/>
          </a:prstGeom>
          <a:noFill/>
        </p:spPr>
        <p:txBody>
          <a:bodyPr wrap="square" rtlCol="0">
            <a:spAutoFit/>
          </a:bodyPr>
          <a:lstStyle/>
          <a:p>
            <a:pPr algn="ctr"/>
            <a:r>
              <a:rPr lang="en-VN" sz="3200" b="1">
                <a:solidFill>
                  <a:srgbClr val="467A78"/>
                </a:solidFill>
                <a:latin typeface="Source Sans Pro" panose="020B0503030403020204" pitchFamily="34" charset="0"/>
                <a:ea typeface="Source Sans Pro" panose="020B0503030403020204" pitchFamily="34" charset="0"/>
              </a:rPr>
              <a:t>4.2.2</a:t>
            </a:r>
          </a:p>
        </p:txBody>
      </p:sp>
    </p:spTree>
    <p:extLst>
      <p:ext uri="{BB962C8B-B14F-4D97-AF65-F5344CB8AC3E}">
        <p14:creationId xmlns:p14="http://schemas.microsoft.com/office/powerpoint/2010/main" val="25289795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051D62B-95E9-AA0F-8F78-035BD3BA6254}"/>
              </a:ext>
            </a:extLst>
          </p:cNvPr>
          <p:cNvSpPr>
            <a:spLocks noGrp="1"/>
          </p:cNvSpPr>
          <p:nvPr>
            <p:ph type="title"/>
          </p:nvPr>
        </p:nvSpPr>
        <p:spPr>
          <a:xfrm>
            <a:off x="1341757" y="312906"/>
            <a:ext cx="10515600" cy="1054972"/>
          </a:xfrm>
        </p:spPr>
        <p:txBody>
          <a:bodyPr>
            <a:noAutofit/>
          </a:bodyPr>
          <a:lstStyle/>
          <a:p>
            <a:r>
              <a:rPr lang="fr-FR" sz="2800" dirty="0" err="1"/>
              <a:t>Factors</a:t>
            </a:r>
            <a:r>
              <a:rPr lang="fr-FR" sz="2800" dirty="0"/>
              <a:t> </a:t>
            </a:r>
            <a:r>
              <a:rPr lang="fr-FR" sz="2800" dirty="0" err="1"/>
              <a:t>influencing</a:t>
            </a:r>
            <a:r>
              <a:rPr lang="fr-FR" sz="2800" dirty="0"/>
              <a:t> </a:t>
            </a:r>
            <a:r>
              <a:rPr lang="fr-FR" sz="2800" dirty="0" err="1"/>
              <a:t>strategy</a:t>
            </a:r>
            <a:r>
              <a:rPr lang="fr-FR" sz="2800" dirty="0"/>
              <a:t> </a:t>
            </a:r>
            <a:r>
              <a:rPr lang="fr-FR" sz="2800" dirty="0" err="1"/>
              <a:t>implementation</a:t>
            </a:r>
            <a:endParaRPr lang="en-VN" sz="2800"/>
          </a:p>
        </p:txBody>
      </p:sp>
      <p:sp>
        <p:nvSpPr>
          <p:cNvPr id="5" name="Content Placeholder 4">
            <a:extLst>
              <a:ext uri="{FF2B5EF4-FFF2-40B4-BE49-F238E27FC236}">
                <a16:creationId xmlns:a16="http://schemas.microsoft.com/office/drawing/2014/main" id="{5EC7B834-7EE0-5D6E-F11D-E45C3717A3FE}"/>
              </a:ext>
            </a:extLst>
          </p:cNvPr>
          <p:cNvSpPr>
            <a:spLocks noGrp="1"/>
          </p:cNvSpPr>
          <p:nvPr>
            <p:ph idx="1"/>
          </p:nvPr>
        </p:nvSpPr>
        <p:spPr>
          <a:xfrm>
            <a:off x="1341757" y="1584962"/>
            <a:ext cx="3674123" cy="4933705"/>
          </a:xfrm>
        </p:spPr>
        <p:txBody>
          <a:bodyPr>
            <a:normAutofit/>
          </a:bodyPr>
          <a:lstStyle/>
          <a:p>
            <a:pPr marL="342900"/>
            <a:endParaRPr lang="fr-FR" sz="2000" dirty="0"/>
          </a:p>
          <a:p>
            <a:pPr marL="342900"/>
            <a:r>
              <a:rPr lang="fr-FR" sz="2000" dirty="0"/>
              <a:t>7Ds Framework</a:t>
            </a:r>
          </a:p>
          <a:p>
            <a:pPr marL="342900"/>
            <a:r>
              <a:rPr lang="fr-FR" sz="2000" dirty="0" err="1"/>
              <a:t>Review</a:t>
            </a:r>
            <a:r>
              <a:rPr lang="fr-FR" sz="2000" dirty="0"/>
              <a:t> </a:t>
            </a:r>
            <a:r>
              <a:rPr lang="fr-FR" sz="2000" dirty="0" err="1"/>
              <a:t>existing</a:t>
            </a:r>
            <a:r>
              <a:rPr lang="fr-FR" sz="2000" dirty="0"/>
              <a:t> and future </a:t>
            </a:r>
            <a:r>
              <a:rPr lang="fr-FR" sz="2000" dirty="0" err="1"/>
              <a:t>capabilities</a:t>
            </a:r>
            <a:r>
              <a:rPr lang="fr-FR" sz="2000" dirty="0"/>
              <a:t> to </a:t>
            </a:r>
            <a:r>
              <a:rPr lang="fr-FR" sz="2000" dirty="0" err="1"/>
              <a:t>meet</a:t>
            </a:r>
            <a:r>
              <a:rPr lang="fr-FR" sz="2000" dirty="0"/>
              <a:t> challenges </a:t>
            </a:r>
            <a:r>
              <a:rPr lang="fr-FR" sz="2000" dirty="0" err="1"/>
              <a:t>posed</a:t>
            </a:r>
            <a:r>
              <a:rPr lang="fr-FR" sz="2000" dirty="0"/>
              <a:t> by the new digital channels</a:t>
            </a:r>
            <a:endParaRPr lang="en-VN" sz="2000"/>
          </a:p>
        </p:txBody>
      </p:sp>
      <p:pic>
        <p:nvPicPr>
          <p:cNvPr id="6" name="Picture 5">
            <a:extLst>
              <a:ext uri="{FF2B5EF4-FFF2-40B4-BE49-F238E27FC236}">
                <a16:creationId xmlns:a16="http://schemas.microsoft.com/office/drawing/2014/main" id="{E9E6BFB9-2B48-9B2F-650B-F711A7D962FC}"/>
              </a:ext>
            </a:extLst>
          </p:cNvPr>
          <p:cNvPicPr>
            <a:picLocks noChangeAspect="1"/>
          </p:cNvPicPr>
          <p:nvPr/>
        </p:nvPicPr>
        <p:blipFill>
          <a:blip r:embed="rId3"/>
          <a:stretch>
            <a:fillRect/>
          </a:stretch>
        </p:blipFill>
        <p:spPr>
          <a:xfrm>
            <a:off x="5663953" y="1394305"/>
            <a:ext cx="5904656" cy="4951075"/>
          </a:xfrm>
          <a:prstGeom prst="rect">
            <a:avLst/>
          </a:prstGeom>
        </p:spPr>
      </p:pic>
    </p:spTree>
    <p:extLst>
      <p:ext uri="{BB962C8B-B14F-4D97-AF65-F5344CB8AC3E}">
        <p14:creationId xmlns:p14="http://schemas.microsoft.com/office/powerpoint/2010/main" val="111502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051D62B-95E9-AA0F-8F78-035BD3BA6254}"/>
              </a:ext>
            </a:extLst>
          </p:cNvPr>
          <p:cNvSpPr>
            <a:spLocks noGrp="1"/>
          </p:cNvSpPr>
          <p:nvPr>
            <p:ph type="title"/>
          </p:nvPr>
        </p:nvSpPr>
        <p:spPr>
          <a:xfrm>
            <a:off x="1341757" y="312906"/>
            <a:ext cx="10515600" cy="1054972"/>
          </a:xfrm>
        </p:spPr>
        <p:txBody>
          <a:bodyPr>
            <a:noAutofit/>
          </a:bodyPr>
          <a:lstStyle/>
          <a:p>
            <a:r>
              <a:rPr lang="fr-FR" sz="2800" dirty="0" err="1"/>
              <a:t>Factors</a:t>
            </a:r>
            <a:r>
              <a:rPr lang="fr-FR" sz="2800" dirty="0"/>
              <a:t> </a:t>
            </a:r>
            <a:r>
              <a:rPr lang="fr-FR" sz="2800" dirty="0" err="1"/>
              <a:t>influencing</a:t>
            </a:r>
            <a:r>
              <a:rPr lang="fr-FR" sz="2800" dirty="0"/>
              <a:t> </a:t>
            </a:r>
            <a:r>
              <a:rPr lang="fr-FR" sz="2800" dirty="0" err="1"/>
              <a:t>strategy</a:t>
            </a:r>
            <a:r>
              <a:rPr lang="fr-FR" sz="2800" dirty="0"/>
              <a:t> </a:t>
            </a:r>
            <a:r>
              <a:rPr lang="fr-FR" sz="2800" dirty="0" err="1"/>
              <a:t>implementation</a:t>
            </a:r>
            <a:endParaRPr lang="en-VN" sz="2800"/>
          </a:p>
        </p:txBody>
      </p:sp>
      <p:sp>
        <p:nvSpPr>
          <p:cNvPr id="5" name="Content Placeholder 4">
            <a:extLst>
              <a:ext uri="{FF2B5EF4-FFF2-40B4-BE49-F238E27FC236}">
                <a16:creationId xmlns:a16="http://schemas.microsoft.com/office/drawing/2014/main" id="{5EC7B834-7EE0-5D6E-F11D-E45C3717A3FE}"/>
              </a:ext>
            </a:extLst>
          </p:cNvPr>
          <p:cNvSpPr>
            <a:spLocks noGrp="1"/>
          </p:cNvSpPr>
          <p:nvPr>
            <p:ph idx="1"/>
          </p:nvPr>
        </p:nvSpPr>
        <p:spPr>
          <a:xfrm>
            <a:off x="1341757" y="1584962"/>
            <a:ext cx="3674123" cy="4933705"/>
          </a:xfrm>
        </p:spPr>
        <p:txBody>
          <a:bodyPr>
            <a:normAutofit/>
          </a:bodyPr>
          <a:lstStyle/>
          <a:p>
            <a:pPr marL="342900"/>
            <a:r>
              <a:rPr lang="en-US" sz="2000" dirty="0"/>
              <a:t>Digital initiatives</a:t>
            </a:r>
          </a:p>
        </p:txBody>
      </p:sp>
      <p:pic>
        <p:nvPicPr>
          <p:cNvPr id="2" name="Content Placeholder 3">
            <a:extLst>
              <a:ext uri="{FF2B5EF4-FFF2-40B4-BE49-F238E27FC236}">
                <a16:creationId xmlns:a16="http://schemas.microsoft.com/office/drawing/2014/main" id="{F53ABEBA-B386-E956-7F63-86514E330C8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28360" y="1365531"/>
            <a:ext cx="4896544" cy="4436326"/>
          </a:xfrm>
          <a:prstGeom prst="rect">
            <a:avLst/>
          </a:prstGeom>
          <a:ln>
            <a:noFill/>
          </a:ln>
          <a:effectLst>
            <a:outerShdw blurRad="292100" dist="139700" dir="2700000" algn="tl" rotWithShape="0">
              <a:srgbClr val="333333">
                <a:alpha val="65000"/>
              </a:srgbClr>
            </a:outerShdw>
          </a:effectLst>
        </p:spPr>
      </p:pic>
      <p:sp>
        <p:nvSpPr>
          <p:cNvPr id="3" name="Title 1">
            <a:extLst>
              <a:ext uri="{FF2B5EF4-FFF2-40B4-BE49-F238E27FC236}">
                <a16:creationId xmlns:a16="http://schemas.microsoft.com/office/drawing/2014/main" id="{1B475BB4-0715-0B47-1AB7-F138E4CD3D9B}"/>
              </a:ext>
            </a:extLst>
          </p:cNvPr>
          <p:cNvSpPr txBox="1">
            <a:spLocks/>
          </p:cNvSpPr>
          <p:nvPr/>
        </p:nvSpPr>
        <p:spPr>
          <a:xfrm>
            <a:off x="5805570" y="6165304"/>
            <a:ext cx="5542123" cy="533219"/>
          </a:xfrm>
          <a:prstGeom prst="rect">
            <a:avLst/>
          </a:prstGeom>
        </p:spPr>
        <p:txBody>
          <a:bodyPr vert="horz" lIns="91440" tIns="45720" rIns="91440" bIns="45720" rtlCol="0" anchor="ctr">
            <a:normAutofit fontScale="97500"/>
          </a:bodyPr>
          <a:lstStyle>
            <a:lvl1pPr algn="l" defTabSz="914400" rtl="0" eaLnBrk="1" latinLnBrk="0" hangingPunct="1">
              <a:spcBef>
                <a:spcPct val="0"/>
              </a:spcBef>
              <a:buNone/>
              <a:defRPr sz="3400" b="1" kern="1200">
                <a:solidFill>
                  <a:srgbClr val="00A4B7"/>
                </a:solidFill>
                <a:latin typeface="Montserrat" pitchFamily="2" charset="77"/>
                <a:ea typeface="+mj-ea"/>
                <a:cs typeface="+mj-cs"/>
              </a:defRPr>
            </a:lvl1pPr>
          </a:lstStyle>
          <a:p>
            <a:pPr algn="ctr"/>
            <a:r>
              <a:rPr lang="fr-FR" sz="1600" dirty="0">
                <a:solidFill>
                  <a:schemeClr val="tx1"/>
                </a:solidFill>
              </a:rPr>
              <a:t>Figure 4.17 – Evaluation matrix</a:t>
            </a:r>
            <a:endParaRPr lang="en-GB" sz="1600" dirty="0">
              <a:solidFill>
                <a:schemeClr val="tx1"/>
              </a:solidFill>
            </a:endParaRPr>
          </a:p>
        </p:txBody>
      </p:sp>
    </p:spTree>
    <p:extLst>
      <p:ext uri="{BB962C8B-B14F-4D97-AF65-F5344CB8AC3E}">
        <p14:creationId xmlns:p14="http://schemas.microsoft.com/office/powerpoint/2010/main" val="260752891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4B60D5A-3EC0-FDEB-1CC5-935DD0BB9C60}"/>
              </a:ext>
            </a:extLst>
          </p:cNvPr>
          <p:cNvSpPr>
            <a:spLocks noGrp="1"/>
          </p:cNvSpPr>
          <p:nvPr>
            <p:ph type="title"/>
          </p:nvPr>
        </p:nvSpPr>
        <p:spPr/>
        <p:txBody>
          <a:bodyPr>
            <a:noAutofit/>
          </a:bodyPr>
          <a:lstStyle/>
          <a:p>
            <a:r>
              <a:rPr lang="fr-FR" sz="2800" dirty="0" err="1"/>
              <a:t>Factors</a:t>
            </a:r>
            <a:r>
              <a:rPr lang="fr-FR" sz="2800" dirty="0"/>
              <a:t> </a:t>
            </a:r>
            <a:r>
              <a:rPr lang="fr-FR" sz="2800" dirty="0" err="1"/>
              <a:t>influencing</a:t>
            </a:r>
            <a:r>
              <a:rPr lang="fr-FR" sz="2800" dirty="0"/>
              <a:t> </a:t>
            </a:r>
            <a:r>
              <a:rPr lang="fr-FR" sz="2800" dirty="0" err="1"/>
              <a:t>strategy</a:t>
            </a:r>
            <a:r>
              <a:rPr lang="fr-FR" sz="2800" dirty="0"/>
              <a:t> </a:t>
            </a:r>
            <a:r>
              <a:rPr lang="fr-FR" sz="2800" dirty="0" err="1"/>
              <a:t>implementation</a:t>
            </a:r>
            <a:endParaRPr lang="en-VN" sz="2800"/>
          </a:p>
        </p:txBody>
      </p:sp>
      <p:sp>
        <p:nvSpPr>
          <p:cNvPr id="5" name="Content Placeholder 4">
            <a:extLst>
              <a:ext uri="{FF2B5EF4-FFF2-40B4-BE49-F238E27FC236}">
                <a16:creationId xmlns:a16="http://schemas.microsoft.com/office/drawing/2014/main" id="{DF9C81AA-A9A7-E1E1-2669-A14CF62EEEBE}"/>
              </a:ext>
            </a:extLst>
          </p:cNvPr>
          <p:cNvSpPr>
            <a:spLocks noGrp="1"/>
          </p:cNvSpPr>
          <p:nvPr>
            <p:ph idx="1"/>
          </p:nvPr>
        </p:nvSpPr>
        <p:spPr/>
        <p:txBody>
          <a:bodyPr>
            <a:normAutofit/>
          </a:bodyPr>
          <a:lstStyle/>
          <a:p>
            <a:r>
              <a:rPr lang="en-US" dirty="0"/>
              <a:t>Online value proposition strategy </a:t>
            </a:r>
          </a:p>
          <a:p>
            <a:r>
              <a:rPr lang="en-US" dirty="0"/>
              <a:t>Online targeted reach strategy </a:t>
            </a:r>
          </a:p>
          <a:p>
            <a:r>
              <a:rPr lang="en-US" dirty="0"/>
              <a:t>Offline targeted reach strategy</a:t>
            </a:r>
          </a:p>
          <a:p>
            <a:r>
              <a:rPr lang="en-US" dirty="0"/>
              <a:t>Online sales efficiency strategy</a:t>
            </a:r>
          </a:p>
          <a:p>
            <a:r>
              <a:rPr lang="en-US" dirty="0"/>
              <a:t>Offline sales impact strategy</a:t>
            </a:r>
            <a:endParaRPr lang="en-VN"/>
          </a:p>
        </p:txBody>
      </p:sp>
    </p:spTree>
    <p:extLst>
      <p:ext uri="{BB962C8B-B14F-4D97-AF65-F5344CB8AC3E}">
        <p14:creationId xmlns:p14="http://schemas.microsoft.com/office/powerpoint/2010/main" val="6040869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0349C-FC3F-37A0-FF55-D503E41825FD}"/>
              </a:ext>
            </a:extLst>
          </p:cNvPr>
          <p:cNvSpPr>
            <a:spLocks noGrp="1"/>
          </p:cNvSpPr>
          <p:nvPr>
            <p:ph type="title"/>
          </p:nvPr>
        </p:nvSpPr>
        <p:spPr/>
        <p:txBody>
          <a:bodyPr/>
          <a:lstStyle/>
          <a:p>
            <a:r>
              <a:rPr lang="fr-FR" dirty="0" err="1"/>
              <a:t>Summary</a:t>
            </a:r>
            <a:endParaRPr lang="en-VN"/>
          </a:p>
        </p:txBody>
      </p:sp>
      <p:sp>
        <p:nvSpPr>
          <p:cNvPr id="3" name="Content Placeholder 2">
            <a:extLst>
              <a:ext uri="{FF2B5EF4-FFF2-40B4-BE49-F238E27FC236}">
                <a16:creationId xmlns:a16="http://schemas.microsoft.com/office/drawing/2014/main" id="{04B49EA8-93E8-FAD1-4B6F-0DFDCD3261E2}"/>
              </a:ext>
            </a:extLst>
          </p:cNvPr>
          <p:cNvSpPr>
            <a:spLocks noGrp="1"/>
          </p:cNvSpPr>
          <p:nvPr>
            <p:ph idx="1"/>
          </p:nvPr>
        </p:nvSpPr>
        <p:spPr/>
        <p:txBody>
          <a:bodyPr/>
          <a:lstStyle/>
          <a:p>
            <a:r>
              <a:rPr lang="fr-FR" dirty="0"/>
              <a:t>Strategic formulation process</a:t>
            </a:r>
          </a:p>
          <a:p>
            <a:r>
              <a:rPr lang="fr-FR" dirty="0"/>
              <a:t>Key questions to </a:t>
            </a:r>
            <a:r>
              <a:rPr lang="fr-FR" dirty="0" err="1"/>
              <a:t>consider</a:t>
            </a:r>
            <a:endParaRPr lang="fr-FR" dirty="0"/>
          </a:p>
          <a:p>
            <a:r>
              <a:rPr lang="fr-FR" dirty="0" err="1"/>
              <a:t>Generic</a:t>
            </a:r>
            <a:r>
              <a:rPr lang="fr-FR" dirty="0"/>
              <a:t> </a:t>
            </a:r>
            <a:r>
              <a:rPr lang="fr-FR" dirty="0" err="1"/>
              <a:t>strategic</a:t>
            </a:r>
            <a:r>
              <a:rPr lang="fr-FR" dirty="0"/>
              <a:t> </a:t>
            </a:r>
            <a:r>
              <a:rPr lang="fr-FR" dirty="0" err="1"/>
              <a:t>approaches</a:t>
            </a:r>
            <a:r>
              <a:rPr lang="fr-FR" dirty="0"/>
              <a:t> (p. 181)</a:t>
            </a:r>
            <a:endParaRPr lang="en-VN"/>
          </a:p>
        </p:txBody>
      </p:sp>
    </p:spTree>
    <p:extLst>
      <p:ext uri="{BB962C8B-B14F-4D97-AF65-F5344CB8AC3E}">
        <p14:creationId xmlns:p14="http://schemas.microsoft.com/office/powerpoint/2010/main" val="138833591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3E6F3-F928-4B15-21C3-19268F7C6156}"/>
              </a:ext>
            </a:extLst>
          </p:cNvPr>
          <p:cNvSpPr>
            <a:spLocks noGrp="1"/>
          </p:cNvSpPr>
          <p:nvPr>
            <p:ph type="title"/>
          </p:nvPr>
        </p:nvSpPr>
        <p:spPr/>
        <p:txBody>
          <a:bodyPr/>
          <a:lstStyle/>
          <a:p>
            <a:r>
              <a:rPr lang="fr-FR" dirty="0" err="1"/>
              <a:t>Groupwork</a:t>
            </a:r>
            <a:endParaRPr lang="en-VN"/>
          </a:p>
        </p:txBody>
      </p:sp>
      <p:sp>
        <p:nvSpPr>
          <p:cNvPr id="3" name="Content Placeholder 2">
            <a:extLst>
              <a:ext uri="{FF2B5EF4-FFF2-40B4-BE49-F238E27FC236}">
                <a16:creationId xmlns:a16="http://schemas.microsoft.com/office/drawing/2014/main" id="{6D1A6B34-71E2-5397-FD7A-1A96FDF087F7}"/>
              </a:ext>
            </a:extLst>
          </p:cNvPr>
          <p:cNvSpPr>
            <a:spLocks noGrp="1"/>
          </p:cNvSpPr>
          <p:nvPr>
            <p:ph idx="1"/>
          </p:nvPr>
        </p:nvSpPr>
        <p:spPr/>
        <p:txBody>
          <a:bodyPr>
            <a:normAutofit fontScale="62500" lnSpcReduction="20000"/>
          </a:bodyPr>
          <a:lstStyle/>
          <a:p>
            <a:r>
              <a:rPr lang="en-GB" sz="3100">
                <a:solidFill>
                  <a:srgbClr val="007BA4"/>
                </a:solidFill>
              </a:rPr>
              <a:t>Case study 4 – ASOS shifts the focus of high street retailing</a:t>
            </a:r>
          </a:p>
          <a:p>
            <a:r>
              <a:rPr lang="en-GB" sz="2900"/>
              <a:t>Questions:</a:t>
            </a:r>
          </a:p>
          <a:p>
            <a:pPr marL="457200" indent="-457200">
              <a:buClr>
                <a:srgbClr val="007BA4"/>
              </a:buClr>
              <a:buFont typeface="+mj-lt"/>
              <a:buAutoNum type="arabicPeriod"/>
            </a:pPr>
            <a:r>
              <a:rPr lang="en-GB" sz="2900"/>
              <a:t>Apply the SOSTAC model to ASOS and highlight why it has become such a successful online fashion brand</a:t>
            </a:r>
          </a:p>
          <a:p>
            <a:pPr marL="457200" indent="-457200">
              <a:buClr>
                <a:srgbClr val="007BA4"/>
              </a:buClr>
              <a:buFont typeface="+mj-lt"/>
              <a:buAutoNum type="arabicPeriod"/>
            </a:pPr>
            <a:r>
              <a:rPr lang="en-GB" sz="2900"/>
              <a:t>Describe how ASOS uses elements of the marketing mix as part of its digital strategy</a:t>
            </a:r>
          </a:p>
          <a:p>
            <a:pPr marL="457200" indent="-457200">
              <a:buClr>
                <a:srgbClr val="007BA4"/>
              </a:buClr>
              <a:buFont typeface="+mj-lt"/>
              <a:buAutoNum type="arabicPeriod"/>
            </a:pPr>
            <a:r>
              <a:rPr lang="en-GB" sz="2900"/>
              <a:t>Discuss how ASOS has used digital to develop its differentiated market position</a:t>
            </a:r>
          </a:p>
          <a:p>
            <a:pPr marL="0" indent="0">
              <a:buNone/>
            </a:pPr>
            <a:r>
              <a:rPr lang="en-GB" sz="2400">
                <a:solidFill>
                  <a:srgbClr val="007BA4"/>
                </a:solidFill>
              </a:rPr>
              <a:t> </a:t>
            </a:r>
            <a:endParaRPr lang="en-VN"/>
          </a:p>
        </p:txBody>
      </p:sp>
    </p:spTree>
    <p:extLst>
      <p:ext uri="{BB962C8B-B14F-4D97-AF65-F5344CB8AC3E}">
        <p14:creationId xmlns:p14="http://schemas.microsoft.com/office/powerpoint/2010/main" val="226114667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hank You Images – Browse 263,389 Stock Photos, Vectors, and Video | Adobe  Stock">
            <a:extLst>
              <a:ext uri="{FF2B5EF4-FFF2-40B4-BE49-F238E27FC236}">
                <a16:creationId xmlns:a16="http://schemas.microsoft.com/office/drawing/2014/main" id="{C6416DB0-6727-8B09-759D-CB72530F2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46135" y="1309511"/>
            <a:ext cx="7569634" cy="42784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32850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BF9A25B-7D3E-F13F-CCA9-3E17B497D4FD}"/>
              </a:ext>
            </a:extLst>
          </p:cNvPr>
          <p:cNvSpPr>
            <a:spLocks noGrp="1"/>
          </p:cNvSpPr>
          <p:nvPr>
            <p:ph type="title"/>
          </p:nvPr>
        </p:nvSpPr>
        <p:spPr/>
        <p:txBody>
          <a:bodyPr/>
          <a:lstStyle/>
          <a:p>
            <a:r>
              <a:rPr lang="fr-FR" dirty="0" err="1"/>
              <a:t>Overview</a:t>
            </a:r>
            <a:endParaRPr lang="en-VN"/>
          </a:p>
        </p:txBody>
      </p:sp>
      <p:graphicFrame>
        <p:nvGraphicFramePr>
          <p:cNvPr id="6" name="Content Placeholder 3">
            <a:extLst>
              <a:ext uri="{FF2B5EF4-FFF2-40B4-BE49-F238E27FC236}">
                <a16:creationId xmlns:a16="http://schemas.microsoft.com/office/drawing/2014/main" id="{C3145B6A-414F-DCCB-5D8C-AAB10ED743EB}"/>
              </a:ext>
            </a:extLst>
          </p:cNvPr>
          <p:cNvGraphicFramePr>
            <a:graphicFrameLocks/>
          </p:cNvGraphicFramePr>
          <p:nvPr>
            <p:extLst>
              <p:ext uri="{D42A27DB-BD31-4B8C-83A1-F6EECF244321}">
                <p14:modId xmlns:p14="http://schemas.microsoft.com/office/powerpoint/2010/main" val="3349631237"/>
              </p:ext>
            </p:extLst>
          </p:nvPr>
        </p:nvGraphicFramePr>
        <p:xfrm>
          <a:off x="1341437" y="1584326"/>
          <a:ext cx="10515600" cy="475176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2C0ABC62-890F-16C2-2400-F15999AC52C5}"/>
              </a:ext>
            </a:extLst>
          </p:cNvPr>
          <p:cNvSpPr txBox="1"/>
          <p:nvPr/>
        </p:nvSpPr>
        <p:spPr>
          <a:xfrm>
            <a:off x="1631504" y="2492896"/>
            <a:ext cx="1224136" cy="584775"/>
          </a:xfrm>
          <a:prstGeom prst="rect">
            <a:avLst/>
          </a:prstGeom>
          <a:noFill/>
        </p:spPr>
        <p:txBody>
          <a:bodyPr wrap="square" rtlCol="0">
            <a:spAutoFit/>
          </a:bodyPr>
          <a:lstStyle/>
          <a:p>
            <a:pPr algn="ctr"/>
            <a:r>
              <a:rPr lang="en-VN" sz="3200" b="1">
                <a:solidFill>
                  <a:srgbClr val="467A78"/>
                </a:solidFill>
                <a:latin typeface="Source Sans Pro" panose="020B0503030403020204" pitchFamily="34" charset="0"/>
                <a:ea typeface="Source Sans Pro" panose="020B0503030403020204" pitchFamily="34" charset="0"/>
              </a:rPr>
              <a:t>4.1.1</a:t>
            </a:r>
          </a:p>
        </p:txBody>
      </p:sp>
      <p:sp>
        <p:nvSpPr>
          <p:cNvPr id="8" name="TextBox 7">
            <a:extLst>
              <a:ext uri="{FF2B5EF4-FFF2-40B4-BE49-F238E27FC236}">
                <a16:creationId xmlns:a16="http://schemas.microsoft.com/office/drawing/2014/main" id="{78F3B060-24C9-0461-39CF-040AEE20EF0B}"/>
              </a:ext>
            </a:extLst>
          </p:cNvPr>
          <p:cNvSpPr txBox="1"/>
          <p:nvPr/>
        </p:nvSpPr>
        <p:spPr>
          <a:xfrm>
            <a:off x="1631504" y="4688899"/>
            <a:ext cx="1224136" cy="584775"/>
          </a:xfrm>
          <a:prstGeom prst="rect">
            <a:avLst/>
          </a:prstGeom>
          <a:noFill/>
        </p:spPr>
        <p:txBody>
          <a:bodyPr wrap="square" rtlCol="0">
            <a:spAutoFit/>
          </a:bodyPr>
          <a:lstStyle/>
          <a:p>
            <a:pPr algn="ctr"/>
            <a:r>
              <a:rPr lang="en-VN" sz="3200" b="1">
                <a:solidFill>
                  <a:srgbClr val="467A78"/>
                </a:solidFill>
                <a:latin typeface="Source Sans Pro" panose="020B0503030403020204" pitchFamily="34" charset="0"/>
                <a:ea typeface="Source Sans Pro" panose="020B0503030403020204" pitchFamily="34" charset="0"/>
              </a:rPr>
              <a:t>4.1.2</a:t>
            </a:r>
          </a:p>
        </p:txBody>
      </p:sp>
    </p:spTree>
    <p:extLst>
      <p:ext uri="{BB962C8B-B14F-4D97-AF65-F5344CB8AC3E}">
        <p14:creationId xmlns:p14="http://schemas.microsoft.com/office/powerpoint/2010/main" val="38844745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8A7DE97-7737-9ED8-281F-BADBE6B803E2}"/>
              </a:ext>
            </a:extLst>
          </p:cNvPr>
          <p:cNvSpPr>
            <a:spLocks noGrp="1"/>
          </p:cNvSpPr>
          <p:nvPr>
            <p:ph type="title"/>
          </p:nvPr>
        </p:nvSpPr>
        <p:spPr/>
        <p:txBody>
          <a:bodyPr/>
          <a:lstStyle/>
          <a:p>
            <a:r>
              <a:rPr lang="fr-FR" dirty="0"/>
              <a:t>Digital marketing </a:t>
            </a:r>
            <a:r>
              <a:rPr lang="fr-FR" dirty="0" err="1"/>
              <a:t>strategy</a:t>
            </a:r>
            <a:endParaRPr lang="en-VN"/>
          </a:p>
        </p:txBody>
      </p:sp>
      <p:sp>
        <p:nvSpPr>
          <p:cNvPr id="5" name="Content Placeholder 4">
            <a:extLst>
              <a:ext uri="{FF2B5EF4-FFF2-40B4-BE49-F238E27FC236}">
                <a16:creationId xmlns:a16="http://schemas.microsoft.com/office/drawing/2014/main" id="{84FD7E41-58AE-4D2C-5FB7-89F612AFF100}"/>
              </a:ext>
            </a:extLst>
          </p:cNvPr>
          <p:cNvSpPr>
            <a:spLocks noGrp="1"/>
          </p:cNvSpPr>
          <p:nvPr>
            <p:ph idx="1"/>
          </p:nvPr>
        </p:nvSpPr>
        <p:spPr/>
        <p:txBody>
          <a:bodyPr/>
          <a:lstStyle/>
          <a:p>
            <a:r>
              <a:rPr lang="fr-FR" dirty="0" err="1"/>
              <a:t>Definition</a:t>
            </a:r>
            <a:r>
              <a:rPr lang="fr-FR" dirty="0"/>
              <a:t> (p.138)</a:t>
            </a:r>
            <a:endParaRPr lang="en-VN"/>
          </a:p>
          <a:p>
            <a:pPr lvl="1" algn="just"/>
            <a:r>
              <a:rPr lang="vi-VN" dirty="0"/>
              <a:t>Definition of the capabilities and strategic initiatives to support marketing and business objectives an organisation should deploy to harness digital media, data and marketing technology to increase omnichannel engagement with their audiences using digital devices and platforms.</a:t>
            </a:r>
          </a:p>
          <a:p>
            <a:pPr lvl="1" algn="just"/>
            <a:r>
              <a:rPr lang="vi-VN" dirty="0"/>
              <a:t>Its scope should include opportunities from both new business and revenue models and always-on and campaign communications.</a:t>
            </a:r>
            <a:endParaRPr lang="en-VN"/>
          </a:p>
          <a:p>
            <a:pPr lvl="1"/>
            <a:endParaRPr lang="en-VN"/>
          </a:p>
        </p:txBody>
      </p:sp>
    </p:spTree>
    <p:extLst>
      <p:ext uri="{BB962C8B-B14F-4D97-AF65-F5344CB8AC3E}">
        <p14:creationId xmlns:p14="http://schemas.microsoft.com/office/powerpoint/2010/main" val="815748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CC0952C-C8DC-208E-0E4F-5B742B8C1DB9}"/>
              </a:ext>
            </a:extLst>
          </p:cNvPr>
          <p:cNvSpPr>
            <a:spLocks noGrp="1"/>
          </p:cNvSpPr>
          <p:nvPr>
            <p:ph type="title"/>
          </p:nvPr>
        </p:nvSpPr>
        <p:spPr/>
        <p:txBody>
          <a:bodyPr/>
          <a:lstStyle/>
          <a:p>
            <a:r>
              <a:rPr lang="fr-FR" dirty="0"/>
              <a:t>Digital marketing </a:t>
            </a:r>
            <a:r>
              <a:rPr lang="fr-FR" dirty="0" err="1"/>
              <a:t>strategy</a:t>
            </a:r>
            <a:r>
              <a:rPr lang="fr-FR" dirty="0"/>
              <a:t> (</a:t>
            </a:r>
            <a:r>
              <a:rPr lang="fr-FR" dirty="0" err="1"/>
              <a:t>cont</a:t>
            </a:r>
            <a:r>
              <a:rPr lang="fr-FR" dirty="0"/>
              <a:t>.)</a:t>
            </a:r>
            <a:endParaRPr lang="en-VN"/>
          </a:p>
        </p:txBody>
      </p:sp>
      <p:sp>
        <p:nvSpPr>
          <p:cNvPr id="5" name="Content Placeholder 4">
            <a:extLst>
              <a:ext uri="{FF2B5EF4-FFF2-40B4-BE49-F238E27FC236}">
                <a16:creationId xmlns:a16="http://schemas.microsoft.com/office/drawing/2014/main" id="{277EE03E-459C-8DF3-210F-D87A0BCB7CE2}"/>
              </a:ext>
            </a:extLst>
          </p:cNvPr>
          <p:cNvSpPr>
            <a:spLocks noGrp="1"/>
          </p:cNvSpPr>
          <p:nvPr>
            <p:ph idx="1"/>
          </p:nvPr>
        </p:nvSpPr>
        <p:spPr>
          <a:xfrm>
            <a:off x="1341757" y="1584962"/>
            <a:ext cx="4682235" cy="4933705"/>
          </a:xfrm>
        </p:spPr>
        <p:txBody>
          <a:bodyPr>
            <a:normAutofit/>
          </a:bodyPr>
          <a:lstStyle/>
          <a:p>
            <a:pPr marL="342900"/>
            <a:r>
              <a:rPr lang="fr-FR" dirty="0"/>
              <a:t>Digital marketing </a:t>
            </a:r>
            <a:r>
              <a:rPr lang="fr-FR" dirty="0" err="1"/>
              <a:t>strategy</a:t>
            </a:r>
            <a:r>
              <a:rPr lang="fr-FR" dirty="0"/>
              <a:t> as a </a:t>
            </a:r>
            <a:r>
              <a:rPr lang="fr-FR" dirty="0" err="1"/>
              <a:t>channel</a:t>
            </a:r>
            <a:r>
              <a:rPr lang="fr-FR" dirty="0"/>
              <a:t> marketing </a:t>
            </a:r>
            <a:r>
              <a:rPr lang="fr-FR" dirty="0" err="1"/>
              <a:t>strategy</a:t>
            </a:r>
            <a:endParaRPr lang="en-VN"/>
          </a:p>
          <a:p>
            <a:pPr lvl="1"/>
            <a:r>
              <a:rPr lang="fr-FR" dirty="0"/>
              <a:t>Channel marketing </a:t>
            </a:r>
            <a:r>
              <a:rPr lang="fr-FR" dirty="0" err="1"/>
              <a:t>strategy</a:t>
            </a:r>
            <a:r>
              <a:rPr lang="en-VN"/>
              <a:t>:</a:t>
            </a:r>
            <a:r>
              <a:rPr lang="fr-FR" dirty="0"/>
              <a:t> </a:t>
            </a:r>
            <a:r>
              <a:rPr lang="fr-FR" dirty="0" err="1"/>
              <a:t>Defines</a:t>
            </a:r>
            <a:r>
              <a:rPr lang="fr-FR" dirty="0"/>
              <a:t> how a </a:t>
            </a:r>
            <a:r>
              <a:rPr lang="fr-FR" dirty="0" err="1"/>
              <a:t>company</a:t>
            </a:r>
            <a:r>
              <a:rPr lang="fr-FR" dirty="0"/>
              <a:t> </a:t>
            </a:r>
            <a:r>
              <a:rPr lang="fr-FR" dirty="0" err="1"/>
              <a:t>should</a:t>
            </a:r>
            <a:r>
              <a:rPr lang="fr-FR" dirty="0"/>
              <a:t> set </a:t>
            </a:r>
            <a:r>
              <a:rPr lang="fr-FR" dirty="0" err="1"/>
              <a:t>specific</a:t>
            </a:r>
            <a:r>
              <a:rPr lang="fr-FR" dirty="0"/>
              <a:t> objectives for digital channels and how </a:t>
            </a:r>
            <a:r>
              <a:rPr lang="fr-FR" dirty="0" err="1"/>
              <a:t>they</a:t>
            </a:r>
            <a:r>
              <a:rPr lang="fr-FR" dirty="0"/>
              <a:t> </a:t>
            </a:r>
            <a:r>
              <a:rPr lang="fr-FR" dirty="0" err="1"/>
              <a:t>integrate</a:t>
            </a:r>
            <a:r>
              <a:rPr lang="fr-FR" dirty="0"/>
              <a:t> </a:t>
            </a:r>
            <a:r>
              <a:rPr lang="fr-FR" dirty="0" err="1"/>
              <a:t>with</a:t>
            </a:r>
            <a:r>
              <a:rPr lang="fr-FR" dirty="0"/>
              <a:t> </a:t>
            </a:r>
            <a:r>
              <a:rPr lang="fr-FR" dirty="0" err="1"/>
              <a:t>traditional</a:t>
            </a:r>
            <a:r>
              <a:rPr lang="fr-FR" dirty="0"/>
              <a:t> channels, </a:t>
            </a:r>
            <a:r>
              <a:rPr lang="fr-FR" dirty="0" err="1"/>
              <a:t>including</a:t>
            </a:r>
            <a:r>
              <a:rPr lang="fr-FR" dirty="0"/>
              <a:t> web, mobile and social media, and </a:t>
            </a:r>
            <a:r>
              <a:rPr lang="fr-FR" dirty="0" err="1"/>
              <a:t>vary</a:t>
            </a:r>
            <a:r>
              <a:rPr lang="fr-FR" dirty="0"/>
              <a:t> </a:t>
            </a:r>
            <a:r>
              <a:rPr lang="fr-FR" dirty="0" err="1"/>
              <a:t>its</a:t>
            </a:r>
            <a:r>
              <a:rPr lang="fr-FR" dirty="0"/>
              <a:t> proposition and communications for </a:t>
            </a:r>
            <a:r>
              <a:rPr lang="fr-FR" dirty="0" err="1"/>
              <a:t>this</a:t>
            </a:r>
            <a:r>
              <a:rPr lang="fr-FR" dirty="0"/>
              <a:t> </a:t>
            </a:r>
            <a:r>
              <a:rPr lang="fr-FR" dirty="0" err="1"/>
              <a:t>channel</a:t>
            </a:r>
            <a:r>
              <a:rPr lang="fr-FR" dirty="0"/>
              <a:t>. </a:t>
            </a:r>
            <a:endParaRPr lang="en-VN"/>
          </a:p>
        </p:txBody>
      </p:sp>
      <p:pic>
        <p:nvPicPr>
          <p:cNvPr id="6" name="Picture 5" descr="A diagram of a marketing strategy&#10;&#10;Description automatically generated">
            <a:extLst>
              <a:ext uri="{FF2B5EF4-FFF2-40B4-BE49-F238E27FC236}">
                <a16:creationId xmlns:a16="http://schemas.microsoft.com/office/drawing/2014/main" id="{62D1344B-BFFD-1E4F-E257-990640DD76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68010" y="1564497"/>
            <a:ext cx="5803900" cy="4933705"/>
          </a:xfrm>
          <a:prstGeom prst="rect">
            <a:avLst/>
          </a:prstGeom>
        </p:spPr>
      </p:pic>
    </p:spTree>
    <p:extLst>
      <p:ext uri="{BB962C8B-B14F-4D97-AF65-F5344CB8AC3E}">
        <p14:creationId xmlns:p14="http://schemas.microsoft.com/office/powerpoint/2010/main" val="40754258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E5EADD-824D-782C-5327-72451501CF59}"/>
              </a:ext>
            </a:extLst>
          </p:cNvPr>
          <p:cNvSpPr>
            <a:spLocks noGrp="1"/>
          </p:cNvSpPr>
          <p:nvPr>
            <p:ph type="title"/>
          </p:nvPr>
        </p:nvSpPr>
        <p:spPr/>
        <p:txBody>
          <a:bodyPr>
            <a:normAutofit fontScale="90000"/>
          </a:bodyPr>
          <a:lstStyle/>
          <a:p>
            <a:r>
              <a:rPr lang="fr-FR" dirty="0"/>
              <a:t>DM </a:t>
            </a:r>
            <a:r>
              <a:rPr lang="fr-FR" dirty="0" err="1"/>
              <a:t>strategy</a:t>
            </a:r>
            <a:r>
              <a:rPr lang="fr-FR" dirty="0"/>
              <a:t> – </a:t>
            </a:r>
            <a:r>
              <a:rPr lang="fr-FR" dirty="0" err="1"/>
              <a:t>Multichannel</a:t>
            </a:r>
            <a:r>
              <a:rPr lang="fr-FR" dirty="0"/>
              <a:t> marketing </a:t>
            </a:r>
            <a:r>
              <a:rPr lang="fr-FR" dirty="0" err="1"/>
              <a:t>strategy</a:t>
            </a:r>
            <a:endParaRPr lang="en-VN"/>
          </a:p>
        </p:txBody>
      </p:sp>
      <p:sp>
        <p:nvSpPr>
          <p:cNvPr id="5" name="Content Placeholder 4">
            <a:extLst>
              <a:ext uri="{FF2B5EF4-FFF2-40B4-BE49-F238E27FC236}">
                <a16:creationId xmlns:a16="http://schemas.microsoft.com/office/drawing/2014/main" id="{FA149175-A55B-8037-B957-FC0F2C5A1515}"/>
              </a:ext>
            </a:extLst>
          </p:cNvPr>
          <p:cNvSpPr>
            <a:spLocks noGrp="1"/>
          </p:cNvSpPr>
          <p:nvPr>
            <p:ph idx="1"/>
          </p:nvPr>
        </p:nvSpPr>
        <p:spPr/>
        <p:txBody>
          <a:bodyPr>
            <a:normAutofit fontScale="92500" lnSpcReduction="10000"/>
          </a:bodyPr>
          <a:lstStyle/>
          <a:p>
            <a:r>
              <a:rPr lang="fr-FR" dirty="0" err="1"/>
              <a:t>Multichannel</a:t>
            </a:r>
            <a:r>
              <a:rPr lang="fr-FR" dirty="0"/>
              <a:t> marketing </a:t>
            </a:r>
            <a:r>
              <a:rPr lang="fr-FR" dirty="0" err="1"/>
              <a:t>strategy</a:t>
            </a:r>
            <a:r>
              <a:rPr lang="en-VN"/>
              <a:t>:</a:t>
            </a:r>
          </a:p>
          <a:p>
            <a:pPr lvl="1"/>
            <a:r>
              <a:rPr lang="vi-VN" dirty="0"/>
              <a:t>Defines how different marketing channels should integrate and support each other in terms of their proposition development and communications based on their relative merits for the customer and the company.</a:t>
            </a:r>
          </a:p>
          <a:p>
            <a:r>
              <a:rPr lang="fr-FR" dirty="0" err="1"/>
              <a:t>Omnichannel</a:t>
            </a:r>
            <a:r>
              <a:rPr lang="fr-FR" dirty="0"/>
              <a:t> </a:t>
            </a:r>
            <a:r>
              <a:rPr lang="en-VN"/>
              <a:t>Marketing</a:t>
            </a:r>
          </a:p>
          <a:p>
            <a:pPr lvl="1"/>
            <a:r>
              <a:rPr lang="fr-FR" dirty="0"/>
              <a:t>Planning and </a:t>
            </a:r>
            <a:r>
              <a:rPr lang="fr-FR" dirty="0" err="1"/>
              <a:t>opti,ising</a:t>
            </a:r>
            <a:r>
              <a:rPr lang="fr-FR" dirty="0"/>
              <a:t> </a:t>
            </a:r>
            <a:r>
              <a:rPr lang="fr-FR" dirty="0" err="1"/>
              <a:t>always</a:t>
            </a:r>
            <a:r>
              <a:rPr lang="fr-FR" dirty="0"/>
              <a:t>-on and </a:t>
            </a:r>
            <a:r>
              <a:rPr lang="fr-FR" dirty="0" err="1"/>
              <a:t>campaign-focused</a:t>
            </a:r>
            <a:r>
              <a:rPr lang="fr-FR" dirty="0"/>
              <a:t> marketing communications </a:t>
            </a:r>
            <a:r>
              <a:rPr lang="fr-FR" dirty="0" err="1"/>
              <a:t>tools</a:t>
            </a:r>
            <a:r>
              <a:rPr lang="fr-FR" dirty="0"/>
              <a:t> </a:t>
            </a:r>
            <a:r>
              <a:rPr lang="fr-FR" dirty="0" err="1"/>
              <a:t>integrated</a:t>
            </a:r>
            <a:r>
              <a:rPr lang="fr-FR" dirty="0"/>
              <a:t> </a:t>
            </a:r>
            <a:r>
              <a:rPr lang="fr-FR" dirty="0" err="1"/>
              <a:t>across</a:t>
            </a:r>
            <a:r>
              <a:rPr lang="fr-FR" dirty="0"/>
              <a:t> </a:t>
            </a:r>
            <a:r>
              <a:rPr lang="fr-FR" dirty="0" err="1"/>
              <a:t>different</a:t>
            </a:r>
            <a:r>
              <a:rPr lang="fr-FR" dirty="0"/>
              <a:t> </a:t>
            </a:r>
            <a:r>
              <a:rPr lang="fr-FR" dirty="0" err="1"/>
              <a:t>customer</a:t>
            </a:r>
            <a:r>
              <a:rPr lang="fr-FR" dirty="0"/>
              <a:t> </a:t>
            </a:r>
            <a:r>
              <a:rPr lang="fr-FR" dirty="0" err="1"/>
              <a:t>lifecycle</a:t>
            </a:r>
            <a:r>
              <a:rPr lang="fr-FR" dirty="0"/>
              <a:t> </a:t>
            </a:r>
            <a:r>
              <a:rPr lang="fr-FR" dirty="0" err="1"/>
              <a:t>touchpoints</a:t>
            </a:r>
            <a:r>
              <a:rPr lang="fr-FR" dirty="0"/>
              <a:t> to maximise leads and sales, and </a:t>
            </a:r>
            <a:r>
              <a:rPr lang="fr-FR" dirty="0" err="1"/>
              <a:t>delivering</a:t>
            </a:r>
            <a:r>
              <a:rPr lang="fr-FR" dirty="0"/>
              <a:t> a </a:t>
            </a:r>
            <a:r>
              <a:rPr lang="fr-FR" dirty="0" err="1"/>
              <a:t>seamless</a:t>
            </a:r>
            <a:r>
              <a:rPr lang="fr-FR" dirty="0"/>
              <a:t>, </a:t>
            </a:r>
            <a:r>
              <a:rPr lang="fr-FR" dirty="0" err="1"/>
              <a:t>integrated</a:t>
            </a:r>
            <a:r>
              <a:rPr lang="fr-FR" dirty="0"/>
              <a:t> </a:t>
            </a:r>
            <a:r>
              <a:rPr lang="fr-FR" dirty="0" err="1"/>
              <a:t>customer</a:t>
            </a:r>
            <a:r>
              <a:rPr lang="fr-FR" dirty="0"/>
              <a:t> </a:t>
            </a:r>
            <a:r>
              <a:rPr lang="fr-FR" dirty="0" err="1"/>
              <a:t>experience</a:t>
            </a:r>
            <a:r>
              <a:rPr lang="fr-FR" dirty="0"/>
              <a:t> to encourage </a:t>
            </a:r>
            <a:r>
              <a:rPr lang="fr-FR" dirty="0" err="1"/>
              <a:t>customer</a:t>
            </a:r>
            <a:r>
              <a:rPr lang="fr-FR" dirty="0"/>
              <a:t> </a:t>
            </a:r>
            <a:r>
              <a:rPr lang="fr-FR" dirty="0" err="1"/>
              <a:t>loyalty</a:t>
            </a:r>
            <a:r>
              <a:rPr lang="fr-FR" dirty="0"/>
              <a:t>. </a:t>
            </a:r>
            <a:endParaRPr lang="en-VN"/>
          </a:p>
          <a:p>
            <a:r>
              <a:rPr lang="fr-FR" dirty="0"/>
              <a:t>Customer </a:t>
            </a:r>
            <a:r>
              <a:rPr lang="fr-FR" dirty="0" err="1"/>
              <a:t>touchpoints</a:t>
            </a:r>
            <a:r>
              <a:rPr lang="en-VN"/>
              <a:t>:</a:t>
            </a:r>
          </a:p>
          <a:p>
            <a:pPr lvl="1"/>
            <a:r>
              <a:rPr lang="vi-VN" dirty="0"/>
              <a:t>Communications channels through which companies interact directly with prospects and customers. Traditional touchpoints include face to face (in-store or with sales representatives), phone and mail. Digital touchpoints include web services, email and mobile phones.</a:t>
            </a:r>
            <a:endParaRPr lang="en-VN"/>
          </a:p>
        </p:txBody>
      </p:sp>
    </p:spTree>
    <p:extLst>
      <p:ext uri="{BB962C8B-B14F-4D97-AF65-F5344CB8AC3E}">
        <p14:creationId xmlns:p14="http://schemas.microsoft.com/office/powerpoint/2010/main" val="10418284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E5EADD-824D-782C-5327-72451501CF59}"/>
              </a:ext>
            </a:extLst>
          </p:cNvPr>
          <p:cNvSpPr>
            <a:spLocks noGrp="1"/>
          </p:cNvSpPr>
          <p:nvPr>
            <p:ph type="title"/>
          </p:nvPr>
        </p:nvSpPr>
        <p:spPr/>
        <p:txBody>
          <a:bodyPr>
            <a:normAutofit fontScale="90000"/>
          </a:bodyPr>
          <a:lstStyle/>
          <a:p>
            <a:r>
              <a:rPr lang="fr-FR" dirty="0"/>
              <a:t>DM </a:t>
            </a:r>
            <a:r>
              <a:rPr lang="fr-FR" dirty="0" err="1"/>
              <a:t>strategy</a:t>
            </a:r>
            <a:r>
              <a:rPr lang="fr-FR" dirty="0"/>
              <a:t> – </a:t>
            </a:r>
            <a:r>
              <a:rPr lang="fr-FR" dirty="0" err="1"/>
              <a:t>Multichannel</a:t>
            </a:r>
            <a:r>
              <a:rPr lang="fr-FR" dirty="0"/>
              <a:t> marketing </a:t>
            </a:r>
            <a:r>
              <a:rPr lang="fr-FR" dirty="0" err="1"/>
              <a:t>strategy</a:t>
            </a:r>
            <a:endParaRPr lang="en-VN"/>
          </a:p>
        </p:txBody>
      </p:sp>
      <p:sp>
        <p:nvSpPr>
          <p:cNvPr id="5" name="Content Placeholder 4">
            <a:extLst>
              <a:ext uri="{FF2B5EF4-FFF2-40B4-BE49-F238E27FC236}">
                <a16:creationId xmlns:a16="http://schemas.microsoft.com/office/drawing/2014/main" id="{FA149175-A55B-8037-B957-FC0F2C5A1515}"/>
              </a:ext>
            </a:extLst>
          </p:cNvPr>
          <p:cNvSpPr>
            <a:spLocks noGrp="1"/>
          </p:cNvSpPr>
          <p:nvPr>
            <p:ph idx="1"/>
          </p:nvPr>
        </p:nvSpPr>
        <p:spPr/>
        <p:txBody>
          <a:bodyPr>
            <a:normAutofit/>
          </a:bodyPr>
          <a:lstStyle/>
          <a:p>
            <a:r>
              <a:rPr lang="fr-FR" dirty="0" err="1"/>
              <a:t>Which</a:t>
            </a:r>
            <a:r>
              <a:rPr lang="fr-FR" dirty="0"/>
              <a:t> digital marketing </a:t>
            </a:r>
            <a:r>
              <a:rPr lang="fr-FR" dirty="0" err="1"/>
              <a:t>activities</a:t>
            </a:r>
            <a:r>
              <a:rPr lang="fr-FR" dirty="0"/>
              <a:t> </a:t>
            </a:r>
            <a:r>
              <a:rPr lang="fr-FR" dirty="0" err="1"/>
              <a:t>should</a:t>
            </a:r>
            <a:r>
              <a:rPr lang="fr-FR" dirty="0"/>
              <a:t> </a:t>
            </a:r>
            <a:r>
              <a:rPr lang="fr-FR" dirty="0" err="1"/>
              <a:t>we</a:t>
            </a:r>
            <a:r>
              <a:rPr lang="fr-FR" dirty="0"/>
              <a:t> focus on?</a:t>
            </a:r>
            <a:endParaRPr lang="en-VN"/>
          </a:p>
          <a:p>
            <a:pPr lvl="1"/>
            <a:r>
              <a:rPr lang="vi-VN" sz="2100" dirty="0"/>
              <a:t>Marketing automation and AI tools for </a:t>
            </a:r>
            <a:r>
              <a:rPr lang="vi-VN" sz="2100" b="1" dirty="0"/>
              <a:t>customer relationship </a:t>
            </a:r>
            <a:r>
              <a:rPr lang="vi-VN" sz="2100" dirty="0"/>
              <a:t>development</a:t>
            </a:r>
          </a:p>
          <a:p>
            <a:pPr lvl="1"/>
            <a:r>
              <a:rPr lang="vi-VN" sz="2100" dirty="0"/>
              <a:t>Overall </a:t>
            </a:r>
            <a:r>
              <a:rPr lang="vi-VN" sz="2100" b="1" dirty="0"/>
              <a:t>customer experience </a:t>
            </a:r>
            <a:r>
              <a:rPr lang="vi-VN" sz="2100" dirty="0"/>
              <a:t>across multiple channels</a:t>
            </a:r>
          </a:p>
          <a:p>
            <a:pPr lvl="1"/>
            <a:r>
              <a:rPr lang="vi-VN" sz="2100" dirty="0"/>
              <a:t>Maximise results from integrating </a:t>
            </a:r>
            <a:r>
              <a:rPr lang="vi-VN" sz="2100" b="1" dirty="0"/>
              <a:t>content-led </a:t>
            </a:r>
            <a:r>
              <a:rPr lang="vi-VN" sz="2100" dirty="0"/>
              <a:t>digital communication </a:t>
            </a:r>
          </a:p>
          <a:p>
            <a:pPr lvl="1"/>
            <a:r>
              <a:rPr lang="vi-VN" sz="2100" dirty="0"/>
              <a:t>Harness social media marketing through </a:t>
            </a:r>
            <a:r>
              <a:rPr lang="vi-VN" sz="2100" b="1" dirty="0"/>
              <a:t>user-generated content </a:t>
            </a:r>
            <a:r>
              <a:rPr lang="vi-VN" sz="2100" dirty="0"/>
              <a:t>and </a:t>
            </a:r>
            <a:r>
              <a:rPr lang="vi-VN" sz="2100" b="1" dirty="0"/>
              <a:t>paid ads</a:t>
            </a:r>
          </a:p>
        </p:txBody>
      </p:sp>
    </p:spTree>
    <p:extLst>
      <p:ext uri="{BB962C8B-B14F-4D97-AF65-F5344CB8AC3E}">
        <p14:creationId xmlns:p14="http://schemas.microsoft.com/office/powerpoint/2010/main" val="6778230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7">
            <a:extLst>
              <a:ext uri="{FF2B5EF4-FFF2-40B4-BE49-F238E27FC236}">
                <a16:creationId xmlns:a16="http://schemas.microsoft.com/office/drawing/2014/main" id="{BA4A77E5-1405-28A2-271E-202CE0367B46}"/>
              </a:ext>
            </a:extLst>
          </p:cNvPr>
          <p:cNvGraphicFramePr>
            <a:graphicFrameLocks/>
          </p:cNvGraphicFramePr>
          <p:nvPr>
            <p:extLst>
              <p:ext uri="{D42A27DB-BD31-4B8C-83A1-F6EECF244321}">
                <p14:modId xmlns:p14="http://schemas.microsoft.com/office/powerpoint/2010/main" val="844676523"/>
              </p:ext>
            </p:extLst>
          </p:nvPr>
        </p:nvGraphicFramePr>
        <p:xfrm>
          <a:off x="1127448" y="620688"/>
          <a:ext cx="10801200" cy="5979416"/>
        </p:xfrm>
        <a:graphic>
          <a:graphicData uri="http://schemas.openxmlformats.org/drawingml/2006/table">
            <a:tbl>
              <a:tblPr firstRow="1" bandRow="1">
                <a:tableStyleId>{5C22544A-7EE6-4342-B048-85BDC9FD1C3A}</a:tableStyleId>
              </a:tblPr>
              <a:tblGrid>
                <a:gridCol w="2147037">
                  <a:extLst>
                    <a:ext uri="{9D8B030D-6E8A-4147-A177-3AD203B41FA5}">
                      <a16:colId xmlns:a16="http://schemas.microsoft.com/office/drawing/2014/main" val="1023878947"/>
                    </a:ext>
                  </a:extLst>
                </a:gridCol>
                <a:gridCol w="4141969">
                  <a:extLst>
                    <a:ext uri="{9D8B030D-6E8A-4147-A177-3AD203B41FA5}">
                      <a16:colId xmlns:a16="http://schemas.microsoft.com/office/drawing/2014/main" val="3517529638"/>
                    </a:ext>
                  </a:extLst>
                </a:gridCol>
                <a:gridCol w="4512194">
                  <a:extLst>
                    <a:ext uri="{9D8B030D-6E8A-4147-A177-3AD203B41FA5}">
                      <a16:colId xmlns:a16="http://schemas.microsoft.com/office/drawing/2014/main" val="2502157748"/>
                    </a:ext>
                  </a:extLst>
                </a:gridCol>
              </a:tblGrid>
              <a:tr h="370840">
                <a:tc>
                  <a:txBody>
                    <a:bodyPr/>
                    <a:lstStyle/>
                    <a:p>
                      <a:pPr algn="ctr">
                        <a:lnSpc>
                          <a:spcPct val="110000"/>
                        </a:lnSpc>
                        <a:spcBef>
                          <a:spcPts val="600"/>
                        </a:spcBef>
                        <a:spcAft>
                          <a:spcPts val="600"/>
                        </a:spcAft>
                      </a:pPr>
                      <a:r>
                        <a:rPr lang="en-VN" sz="1600" b="1" i="0">
                          <a:latin typeface="Arial" panose="020B0604020202020204" pitchFamily="34" charset="0"/>
                          <a:cs typeface="Arial" panose="020B0604020202020204" pitchFamily="34" charset="0"/>
                        </a:rPr>
                        <a:t>Đề xuất CL DM</a:t>
                      </a:r>
                    </a:p>
                  </a:txBody>
                  <a:tcPr/>
                </a:tc>
                <a:tc>
                  <a:txBody>
                    <a:bodyPr/>
                    <a:lstStyle/>
                    <a:p>
                      <a:pPr algn="ctr">
                        <a:lnSpc>
                          <a:spcPct val="110000"/>
                        </a:lnSpc>
                        <a:spcBef>
                          <a:spcPts val="600"/>
                        </a:spcBef>
                        <a:spcAft>
                          <a:spcPts val="600"/>
                        </a:spcAft>
                      </a:pPr>
                      <a:r>
                        <a:rPr lang="en-VN" sz="1600" b="1" i="0">
                          <a:latin typeface="Arial" panose="020B0604020202020204" pitchFamily="34" charset="0"/>
                          <a:cs typeface="Arial" panose="020B0604020202020204" pitchFamily="34" charset="0"/>
                        </a:rPr>
                        <a:t>Bình luận</a:t>
                      </a:r>
                    </a:p>
                  </a:txBody>
                  <a:tcPr/>
                </a:tc>
                <a:tc>
                  <a:txBody>
                    <a:bodyPr/>
                    <a:lstStyle/>
                    <a:p>
                      <a:pPr algn="ctr">
                        <a:lnSpc>
                          <a:spcPct val="110000"/>
                        </a:lnSpc>
                        <a:spcBef>
                          <a:spcPts val="600"/>
                        </a:spcBef>
                        <a:spcAft>
                          <a:spcPts val="600"/>
                        </a:spcAft>
                      </a:pPr>
                      <a:r>
                        <a:rPr lang="en-VN" sz="1600" b="1" i="0">
                          <a:latin typeface="Arial" panose="020B0604020202020204" pitchFamily="34" charset="0"/>
                          <a:cs typeface="Arial" panose="020B0604020202020204" pitchFamily="34" charset="0"/>
                        </a:rPr>
                        <a:t>Ví dụ</a:t>
                      </a:r>
                    </a:p>
                  </a:txBody>
                  <a:tcPr/>
                </a:tc>
                <a:extLst>
                  <a:ext uri="{0D108BD9-81ED-4DB2-BD59-A6C34878D82A}">
                    <a16:rowId xmlns:a16="http://schemas.microsoft.com/office/drawing/2014/main" val="3783713268"/>
                  </a:ext>
                </a:extLst>
              </a:tr>
              <a:tr h="370840">
                <a:tc>
                  <a:txBody>
                    <a:bodyPr/>
                    <a:lstStyle/>
                    <a:p>
                      <a:pPr algn="ctr">
                        <a:lnSpc>
                          <a:spcPct val="110000"/>
                        </a:lnSpc>
                        <a:spcBef>
                          <a:spcPts val="600"/>
                        </a:spcBef>
                        <a:spcAft>
                          <a:spcPts val="600"/>
                        </a:spcAft>
                      </a:pPr>
                      <a:r>
                        <a:rPr lang="vi-VN" sz="1400" b="1" i="0">
                          <a:latin typeface="Arial" panose="020B0604020202020204" pitchFamily="34" charset="0"/>
                          <a:cs typeface="Arial" panose="020B0604020202020204" pitchFamily="34" charset="0"/>
                        </a:rPr>
                        <a:t>Đề xuất giá trị mới cho KH (SP và giá cả)</a:t>
                      </a:r>
                    </a:p>
                  </a:txBody>
                  <a:tcPr anchor="ctr"/>
                </a:tc>
                <a:tc>
                  <a:txBody>
                    <a:bodyPr/>
                    <a:lstStyle/>
                    <a:p>
                      <a:pPr marL="0" marR="0" lvl="0" indent="0" algn="l" defTabSz="685800" rtl="0" eaLnBrk="1" fontAlgn="auto" latinLnBrk="0" hangingPunct="1">
                        <a:lnSpc>
                          <a:spcPct val="110000"/>
                        </a:lnSpc>
                        <a:spcBef>
                          <a:spcPts val="600"/>
                        </a:spcBef>
                        <a:spcAft>
                          <a:spcPts val="600"/>
                        </a:spcAft>
                        <a:buClrTx/>
                        <a:buSzTx/>
                        <a:buFontTx/>
                        <a:buNone/>
                        <a:tabLst/>
                        <a:defRPr/>
                      </a:pPr>
                      <a:r>
                        <a:rPr lang="vi-VN" sz="1400" b="0" i="0">
                          <a:latin typeface="Arial" panose="020B0604020202020204" pitchFamily="34" charset="0"/>
                          <a:cs typeface="Arial" panose="020B0604020202020204" pitchFamily="34" charset="0"/>
                        </a:rPr>
                        <a:t>Các tính năng trải nghiệm kỹ thuật số đổi mới hoặc truyền thông kỹ thuật số liên quan đến SP/DV mới sẽ tạo ra doanh thu hoặc tăng mức độ trung thành</a:t>
                      </a:r>
                    </a:p>
                  </a:txBody>
                  <a:tcPr/>
                </a:tc>
                <a:tc>
                  <a:txBody>
                    <a:bodyPr/>
                    <a:lstStyle/>
                    <a:p>
                      <a:pPr marL="0" marR="0" lvl="0" indent="0" algn="l" defTabSz="685800" rtl="0" eaLnBrk="1" fontAlgn="auto" latinLnBrk="0" hangingPunct="1">
                        <a:lnSpc>
                          <a:spcPct val="110000"/>
                        </a:lnSpc>
                        <a:spcBef>
                          <a:spcPts val="600"/>
                        </a:spcBef>
                        <a:spcAft>
                          <a:spcPts val="600"/>
                        </a:spcAft>
                        <a:buClrTx/>
                        <a:buSzTx/>
                        <a:buFontTx/>
                        <a:buNone/>
                        <a:tabLst/>
                        <a:defRPr/>
                      </a:pPr>
                      <a:r>
                        <a:rPr lang="vi-VN" sz="1400" b="0" i="0">
                          <a:latin typeface="Arial" panose="020B0604020202020204" pitchFamily="34" charset="0"/>
                          <a:cs typeface="Arial" panose="020B0604020202020204" pitchFamily="34" charset="0"/>
                        </a:rPr>
                        <a:t>ING sử dụng phân tích AI dữ liệu lớn trong ứng dụng ngân hàng của mình để dự đoán khi nào KH có thể hết tiền trong vòng 30 ngày tới</a:t>
                      </a:r>
                    </a:p>
                  </a:txBody>
                  <a:tcPr/>
                </a:tc>
                <a:extLst>
                  <a:ext uri="{0D108BD9-81ED-4DB2-BD59-A6C34878D82A}">
                    <a16:rowId xmlns:a16="http://schemas.microsoft.com/office/drawing/2014/main" val="853850330"/>
                  </a:ext>
                </a:extLst>
              </a:tr>
              <a:tr h="370840">
                <a:tc>
                  <a:txBody>
                    <a:bodyPr/>
                    <a:lstStyle/>
                    <a:p>
                      <a:pPr marL="0" marR="0" lvl="0" indent="0" algn="ctr" defTabSz="685800" rtl="0" eaLnBrk="1" fontAlgn="auto" latinLnBrk="0" hangingPunct="1">
                        <a:lnSpc>
                          <a:spcPct val="110000"/>
                        </a:lnSpc>
                        <a:spcBef>
                          <a:spcPts val="600"/>
                        </a:spcBef>
                        <a:spcAft>
                          <a:spcPts val="600"/>
                        </a:spcAft>
                        <a:buClrTx/>
                        <a:buSzTx/>
                        <a:buFontTx/>
                        <a:buNone/>
                        <a:tabLst/>
                        <a:defRPr/>
                      </a:pPr>
                      <a:r>
                        <a:rPr lang="vi-VN" sz="1400" b="1" i="0">
                          <a:latin typeface="Arial" panose="020B0604020202020204" pitchFamily="34" charset="0"/>
                          <a:cs typeface="Arial" panose="020B0604020202020204" pitchFamily="34" charset="0"/>
                        </a:rPr>
                        <a:t>Mô hình kinh doanh và doanh thu mới</a:t>
                      </a:r>
                    </a:p>
                    <a:p>
                      <a:pPr algn="ctr">
                        <a:lnSpc>
                          <a:spcPct val="110000"/>
                        </a:lnSpc>
                        <a:spcBef>
                          <a:spcPts val="600"/>
                        </a:spcBef>
                        <a:spcAft>
                          <a:spcPts val="600"/>
                        </a:spcAft>
                      </a:pPr>
                      <a:endParaRPr lang="en-VN" b="1" i="0">
                        <a:latin typeface="Arial" panose="020B0604020202020204" pitchFamily="34" charset="0"/>
                        <a:cs typeface="Arial" panose="020B0604020202020204" pitchFamily="34" charset="0"/>
                      </a:endParaRPr>
                    </a:p>
                  </a:txBody>
                  <a:tcPr anchor="ctr"/>
                </a:tc>
                <a:tc>
                  <a:txBody>
                    <a:bodyPr/>
                    <a:lstStyle/>
                    <a:p>
                      <a:pPr marL="0" marR="0" lvl="0" indent="0" algn="l" defTabSz="685800" rtl="0" eaLnBrk="1" fontAlgn="auto" latinLnBrk="0" hangingPunct="1">
                        <a:lnSpc>
                          <a:spcPct val="110000"/>
                        </a:lnSpc>
                        <a:spcBef>
                          <a:spcPts val="600"/>
                        </a:spcBef>
                        <a:spcAft>
                          <a:spcPts val="600"/>
                        </a:spcAft>
                        <a:buClrTx/>
                        <a:buSzTx/>
                        <a:buFontTx/>
                        <a:buNone/>
                        <a:tabLst/>
                        <a:defRPr/>
                      </a:pPr>
                      <a:r>
                        <a:rPr lang="vi-VN" sz="1400" b="0" i="0">
                          <a:latin typeface="Arial" panose="020B0604020202020204" pitchFamily="34" charset="0"/>
                          <a:cs typeface="Arial" panose="020B0604020202020204" pitchFamily="34" charset="0"/>
                        </a:rPr>
                        <a:t>Các thương hiệu có thể mở rộng tầm ảnh hưởng của mình trong chuỗi giá trị để tăng doanh thu, đặc biệt thông qua các kênh bán hàng hoặc dịch vụ mới, trực tiếp tới KH hoặc tận dụng các trung gian kỹ thuật số</a:t>
                      </a:r>
                    </a:p>
                  </a:txBody>
                  <a:tcPr/>
                </a:tc>
                <a:tc>
                  <a:txBody>
                    <a:bodyPr/>
                    <a:lstStyle/>
                    <a:p>
                      <a:pPr marL="0" marR="0" lvl="0" indent="0" algn="l" defTabSz="685800" rtl="0" eaLnBrk="1" fontAlgn="auto" latinLnBrk="0" hangingPunct="1">
                        <a:lnSpc>
                          <a:spcPct val="110000"/>
                        </a:lnSpc>
                        <a:spcBef>
                          <a:spcPts val="600"/>
                        </a:spcBef>
                        <a:spcAft>
                          <a:spcPts val="600"/>
                        </a:spcAft>
                        <a:buClrTx/>
                        <a:buSzTx/>
                        <a:buFontTx/>
                        <a:buNone/>
                        <a:tabLst/>
                        <a:defRPr/>
                      </a:pPr>
                      <a:r>
                        <a:rPr lang="vi-VN" sz="1400" b="0" i="0">
                          <a:latin typeface="Arial" panose="020B0604020202020204" pitchFamily="34" charset="0"/>
                          <a:cs typeface="Arial" panose="020B0604020202020204" pitchFamily="34" charset="0"/>
                        </a:rPr>
                        <a:t>Công ty dược phẩm Abbott đã giới thiệu FreeStyle Libre, một tùy chọn đăng ký thương mại (commercial subscription) dành cho người tiêu dùng để cải thiện khả năng tiếp cận và mức độ trung thành với các thiết bị chăm sóc bệnh nhân tiểu đường của công ty</a:t>
                      </a:r>
                    </a:p>
                  </a:txBody>
                  <a:tcPr/>
                </a:tc>
                <a:extLst>
                  <a:ext uri="{0D108BD9-81ED-4DB2-BD59-A6C34878D82A}">
                    <a16:rowId xmlns:a16="http://schemas.microsoft.com/office/drawing/2014/main" val="3365249924"/>
                  </a:ext>
                </a:extLst>
              </a:tr>
              <a:tr h="370840">
                <a:tc>
                  <a:txBody>
                    <a:bodyPr/>
                    <a:lstStyle/>
                    <a:p>
                      <a:pPr marL="0" marR="0" lvl="0" indent="0" algn="ctr" defTabSz="685800" rtl="0" eaLnBrk="1" fontAlgn="auto" latinLnBrk="0" hangingPunct="1">
                        <a:lnSpc>
                          <a:spcPct val="110000"/>
                        </a:lnSpc>
                        <a:spcBef>
                          <a:spcPts val="600"/>
                        </a:spcBef>
                        <a:spcAft>
                          <a:spcPts val="600"/>
                        </a:spcAft>
                        <a:buClrTx/>
                        <a:buSzTx/>
                        <a:buFontTx/>
                        <a:buNone/>
                        <a:tabLst/>
                        <a:defRPr/>
                      </a:pPr>
                      <a:r>
                        <a:rPr lang="vi-VN" sz="1400" b="1" i="0">
                          <a:latin typeface="Arial" panose="020B0604020202020204" pitchFamily="34" charset="0"/>
                          <a:cs typeface="Arial" panose="020B0604020202020204" pitchFamily="34" charset="0"/>
                        </a:rPr>
                        <a:t>Thu hút KH mới</a:t>
                      </a:r>
                    </a:p>
                  </a:txBody>
                  <a:tcPr anchor="ctr"/>
                </a:tc>
                <a:tc>
                  <a:txBody>
                    <a:bodyPr/>
                    <a:lstStyle/>
                    <a:p>
                      <a:pPr marL="0" marR="0" lvl="0" indent="0" algn="l" defTabSz="685800" rtl="0" eaLnBrk="1" fontAlgn="auto" latinLnBrk="0" hangingPunct="1">
                        <a:lnSpc>
                          <a:spcPct val="110000"/>
                        </a:lnSpc>
                        <a:spcBef>
                          <a:spcPts val="600"/>
                        </a:spcBef>
                        <a:spcAft>
                          <a:spcPts val="600"/>
                        </a:spcAft>
                        <a:buClrTx/>
                        <a:buSzTx/>
                        <a:buFontTx/>
                        <a:buNone/>
                        <a:tabLst/>
                        <a:defRPr/>
                      </a:pPr>
                      <a:r>
                        <a:rPr lang="vi-VN" sz="1400" b="0" i="0">
                          <a:latin typeface="Arial" panose="020B0604020202020204" pitchFamily="34" charset="0"/>
                          <a:cs typeface="Arial" panose="020B0604020202020204" pitchFamily="34" charset="0"/>
                        </a:rPr>
                        <a:t>Marketing sáng tạo được thiết kế để nâng cao năng lực kỹ thuật số và nhằm thu hút KH mới</a:t>
                      </a:r>
                    </a:p>
                  </a:txBody>
                  <a:tcPr/>
                </a:tc>
                <a:tc>
                  <a:txBody>
                    <a:bodyPr/>
                    <a:lstStyle/>
                    <a:p>
                      <a:pPr>
                        <a:lnSpc>
                          <a:spcPct val="110000"/>
                        </a:lnSpc>
                        <a:spcBef>
                          <a:spcPts val="600"/>
                        </a:spcBef>
                        <a:spcAft>
                          <a:spcPts val="600"/>
                        </a:spcAft>
                      </a:pPr>
                      <a:r>
                        <a:rPr lang="vi-VN" sz="1400" b="0" i="0">
                          <a:latin typeface="Arial" panose="020B0604020202020204" pitchFamily="34" charset="0"/>
                          <a:cs typeface="Arial" panose="020B0604020202020204" pitchFamily="34" charset="0"/>
                        </a:rPr>
                        <a:t>Marketing nội dung và inbound được HubSpotTM triển khai để đạt được thành công khi niêm yết trên thị trường chứng khoán ở Hoa Kỳ, bao gồm: tối ưu hóa công cụ tìm kiếm (SEO) PPC. </a:t>
                      </a:r>
                    </a:p>
                    <a:p>
                      <a:pPr>
                        <a:lnSpc>
                          <a:spcPct val="110000"/>
                        </a:lnSpc>
                        <a:spcBef>
                          <a:spcPts val="600"/>
                        </a:spcBef>
                        <a:spcAft>
                          <a:spcPts val="600"/>
                        </a:spcAft>
                      </a:pPr>
                      <a:r>
                        <a:rPr lang="vi-VN" sz="1400" b="0" i="0">
                          <a:latin typeface="Arial" panose="020B0604020202020204" pitchFamily="34" charset="0"/>
                          <a:cs typeface="Arial" panose="020B0604020202020204" pitchFamily="34" charset="0"/>
                        </a:rPr>
                        <a:t>Đồng marketing và marketing qua người ảnh hưởng, marketing liên kết và trang so sánh phù hợp với giao dịch giữa các DN</a:t>
                      </a:r>
                    </a:p>
                  </a:txBody>
                  <a:tcPr/>
                </a:tc>
                <a:extLst>
                  <a:ext uri="{0D108BD9-81ED-4DB2-BD59-A6C34878D82A}">
                    <a16:rowId xmlns:a16="http://schemas.microsoft.com/office/drawing/2014/main" val="3741828039"/>
                  </a:ext>
                </a:extLst>
              </a:tr>
              <a:tr h="370840">
                <a:tc>
                  <a:txBody>
                    <a:bodyPr/>
                    <a:lstStyle/>
                    <a:p>
                      <a:pPr marL="0" marR="0" lvl="0" indent="0" algn="ctr" defTabSz="685800" rtl="0" eaLnBrk="1" fontAlgn="auto" latinLnBrk="0" hangingPunct="1">
                        <a:lnSpc>
                          <a:spcPct val="110000"/>
                        </a:lnSpc>
                        <a:spcBef>
                          <a:spcPts val="600"/>
                        </a:spcBef>
                        <a:spcAft>
                          <a:spcPts val="600"/>
                        </a:spcAft>
                        <a:buClrTx/>
                        <a:buSzTx/>
                        <a:buFontTx/>
                        <a:buNone/>
                        <a:tabLst/>
                        <a:defRPr/>
                      </a:pPr>
                      <a:r>
                        <a:rPr lang="vi-VN" sz="1400" b="1" i="0">
                          <a:latin typeface="Arial" panose="020B0604020202020204" pitchFamily="34" charset="0"/>
                          <a:cs typeface="Arial" panose="020B0604020202020204" pitchFamily="34" charset="0"/>
                        </a:rPr>
                        <a:t>Chuyển đổi KH và ​​trải nghiệm KH </a:t>
                      </a:r>
                    </a:p>
                  </a:txBody>
                  <a:tcPr anchor="ctr"/>
                </a:tc>
                <a:tc>
                  <a:txBody>
                    <a:bodyPr/>
                    <a:lstStyle/>
                    <a:p>
                      <a:pPr marL="0" marR="0" lvl="0" indent="0" algn="l" defTabSz="685800" rtl="0" eaLnBrk="1" fontAlgn="auto" latinLnBrk="0" hangingPunct="1">
                        <a:lnSpc>
                          <a:spcPct val="110000"/>
                        </a:lnSpc>
                        <a:spcBef>
                          <a:spcPts val="600"/>
                        </a:spcBef>
                        <a:spcAft>
                          <a:spcPts val="600"/>
                        </a:spcAft>
                        <a:buClrTx/>
                        <a:buSzTx/>
                        <a:buFontTx/>
                        <a:buNone/>
                        <a:tabLst/>
                        <a:defRPr/>
                      </a:pPr>
                      <a:r>
                        <a:rPr lang="vi-VN" sz="1400" b="0" i="0">
                          <a:latin typeface="Arial" panose="020B0604020202020204" pitchFamily="34" charset="0"/>
                          <a:cs typeface="Arial" panose="020B0604020202020204" pitchFamily="34" charset="0"/>
                        </a:rPr>
                        <a:t>Các tính năng đổi mới bổ sung chức năng và tăng tỷ lệ chuyển đổi cũng như giá trị đơn hàng trung bình. Các đề xuất chiến lược nhằm cải thiện trải nghiệm thương hiệu của KH </a:t>
                      </a:r>
                    </a:p>
                  </a:txBody>
                  <a:tcPr/>
                </a:tc>
                <a:tc>
                  <a:txBody>
                    <a:bodyPr/>
                    <a:lstStyle/>
                    <a:p>
                      <a:pPr marL="0" marR="0" lvl="0" indent="0" algn="l" defTabSz="685800" rtl="0" eaLnBrk="1" fontAlgn="auto" latinLnBrk="0" hangingPunct="1">
                        <a:lnSpc>
                          <a:spcPct val="110000"/>
                        </a:lnSpc>
                        <a:spcBef>
                          <a:spcPts val="600"/>
                        </a:spcBef>
                        <a:spcAft>
                          <a:spcPts val="600"/>
                        </a:spcAft>
                        <a:buClrTx/>
                        <a:buSzTx/>
                        <a:buFontTx/>
                        <a:buNone/>
                        <a:tabLst/>
                        <a:defRPr/>
                      </a:pPr>
                      <a:r>
                        <a:rPr lang="vi-VN" sz="1400" b="0" i="0">
                          <a:latin typeface="Arial" panose="020B0604020202020204" pitchFamily="34" charset="0"/>
                          <a:cs typeface="Arial" panose="020B0604020202020204" pitchFamily="34" charset="0"/>
                        </a:rPr>
                        <a:t>Ứng dụng 'đặt hàng và thanh toán' của JD Wetherspoon. Giờ đây KH có thể tìm bàn, gọi món và thanh toán trên điện thoại của mình; thức ăn và đồ uống được mang trực tiếp đến bàn. Không phải xếp hàng tại quầy bar hoặc chờ thanh toán. Giảm rào cản thúc đẩy doanh số bán hàng</a:t>
                      </a:r>
                    </a:p>
                  </a:txBody>
                  <a:tcPr/>
                </a:tc>
                <a:extLst>
                  <a:ext uri="{0D108BD9-81ED-4DB2-BD59-A6C34878D82A}">
                    <a16:rowId xmlns:a16="http://schemas.microsoft.com/office/drawing/2014/main" val="4007593348"/>
                  </a:ext>
                </a:extLst>
              </a:tr>
            </a:tbl>
          </a:graphicData>
        </a:graphic>
      </p:graphicFrame>
      <p:sp>
        <p:nvSpPr>
          <p:cNvPr id="5" name="Rectangle 4">
            <a:extLst>
              <a:ext uri="{FF2B5EF4-FFF2-40B4-BE49-F238E27FC236}">
                <a16:creationId xmlns:a16="http://schemas.microsoft.com/office/drawing/2014/main" id="{F886B333-125D-CB6A-EB93-F4F2C8EFB627}"/>
              </a:ext>
            </a:extLst>
          </p:cNvPr>
          <p:cNvSpPr/>
          <p:nvPr/>
        </p:nvSpPr>
        <p:spPr>
          <a:xfrm>
            <a:off x="1127448" y="188640"/>
            <a:ext cx="10801200" cy="360040"/>
          </a:xfrm>
          <a:prstGeom prst="rect">
            <a:avLst/>
          </a:prstGeom>
          <a:no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2000" b="1">
                <a:solidFill>
                  <a:schemeClr val="accent1">
                    <a:lumMod val="50000"/>
                  </a:schemeClr>
                </a:solidFill>
              </a:rPr>
              <a:t>MỘT SỐ TRỌNG TÂM TRONG CÁC PHƯƠNG ÁN ĐỀ XUẤT CHIẾN LƯỢC DIGITAL MARKETING</a:t>
            </a:r>
          </a:p>
        </p:txBody>
      </p:sp>
    </p:spTree>
    <p:extLst>
      <p:ext uri="{BB962C8B-B14F-4D97-AF65-F5344CB8AC3E}">
        <p14:creationId xmlns:p14="http://schemas.microsoft.com/office/powerpoint/2010/main" val="2193524912"/>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phong trang">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hong trang" id="{B45B3826-0823-477F-BCD4-D480FF481701}" vid="{E9F206B1-84BD-47BD-AD30-CD2152064071}"/>
    </a:ext>
  </a:extLst>
</a:theme>
</file>

<file path=ppt/theme/theme4.xml><?xml version="1.0" encoding="utf-8"?>
<a:theme xmlns:a="http://schemas.openxmlformats.org/drawingml/2006/main" name="Theme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1" id="{732E1078-86E6-4285-B1C7-8820F636B6D3}" vid="{8285B6EB-E9AA-4D2F-9E92-C890C123AC36}"/>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540929A909BFB49842988E9DBC44210" ma:contentTypeVersion="8" ma:contentTypeDescription="Create a new document." ma:contentTypeScope="" ma:versionID="8d187a6e11ef686f540007c95fd02615">
  <xsd:schema xmlns:xsd="http://www.w3.org/2001/XMLSchema" xmlns:xs="http://www.w3.org/2001/XMLSchema" xmlns:p="http://schemas.microsoft.com/office/2006/metadata/properties" xmlns:ns2="5c4ff63a-2087-458c-8754-9c827ff57039" targetNamespace="http://schemas.microsoft.com/office/2006/metadata/properties" ma:root="true" ma:fieldsID="20dc062ad4f35c89a896c19db6c2bf8c" ns2:_="">
    <xsd:import namespace="5c4ff63a-2087-458c-8754-9c827ff57039"/>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c4ff63a-2087-458c-8754-9c827ff5703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DAD4C15-C010-40FB-9CD7-E448264A914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c4ff63a-2087-458c-8754-9c827ff5703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E898039-2B7F-44B9-9EAE-760F70E7BAD9}">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E068E3AB-3FBB-4937-9CF9-BFBC3CF0AE6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01. DM 2024. Chương 1</Template>
  <TotalTime>19550</TotalTime>
  <Words>9261</Words>
  <Application>Microsoft Office PowerPoint</Application>
  <PresentationFormat>Grand écran</PresentationFormat>
  <Paragraphs>547</Paragraphs>
  <Slides>39</Slides>
  <Notes>34</Notes>
  <HiddenSlides>0</HiddenSlides>
  <MMClips>0</MMClips>
  <ScaleCrop>false</ScaleCrop>
  <HeadingPairs>
    <vt:vector size="4" baseType="variant">
      <vt:variant>
        <vt:lpstr>Thème</vt:lpstr>
      </vt:variant>
      <vt:variant>
        <vt:i4>4</vt:i4>
      </vt:variant>
      <vt:variant>
        <vt:lpstr>Titres des diapositives</vt:lpstr>
      </vt:variant>
      <vt:variant>
        <vt:i4>39</vt:i4>
      </vt:variant>
    </vt:vector>
  </HeadingPairs>
  <TitlesOfParts>
    <vt:vector size="43" baseType="lpstr">
      <vt:lpstr>Custom Design</vt:lpstr>
      <vt:lpstr>2_Custom Design</vt:lpstr>
      <vt:lpstr>phong trang</vt:lpstr>
      <vt:lpstr>Theme1</vt:lpstr>
      <vt:lpstr>Chapter 4  Digital Marketing Strategy</vt:lpstr>
      <vt:lpstr>Objectives</vt:lpstr>
      <vt:lpstr>Main content</vt:lpstr>
      <vt:lpstr>Overview</vt:lpstr>
      <vt:lpstr>Digital marketing strategy</vt:lpstr>
      <vt:lpstr>Digital marketing strategy (cont.)</vt:lpstr>
      <vt:lpstr>DM strategy – Multichannel marketing strategy</vt:lpstr>
      <vt:lpstr>DM strategy – Multichannel marketing strategy</vt:lpstr>
      <vt:lpstr>Présentation PowerPoint</vt:lpstr>
      <vt:lpstr>Présentation PowerPoint</vt:lpstr>
      <vt:lpstr>Digital Transformation</vt:lpstr>
      <vt:lpstr>Challenges of managing digital marketing</vt:lpstr>
      <vt:lpstr>Lập kế hoạch Marketing số</vt:lpstr>
      <vt:lpstr>Présentation PowerPoint</vt:lpstr>
      <vt:lpstr>How to structure a digital marketing strategy</vt:lpstr>
      <vt:lpstr>Digital Marketing Strategy</vt:lpstr>
      <vt:lpstr>Structure your digital marketing strategy</vt:lpstr>
      <vt:lpstr>DM strategy process: (1) Situation Analysis</vt:lpstr>
      <vt:lpstr>DM strategy process: (1) Situation Analysis (cont)</vt:lpstr>
      <vt:lpstr>DM strategy process: (1) Situation Analysis (cont)</vt:lpstr>
      <vt:lpstr>DM strategy process: (2) Set goals and objectives</vt:lpstr>
      <vt:lpstr>DM strategy process: (2) Set goals and objectives</vt:lpstr>
      <vt:lpstr>DM strategy process: (2) Set goals and objectives</vt:lpstr>
      <vt:lpstr>DM strategy process: (2) Set goals and objectives</vt:lpstr>
      <vt:lpstr>DM strategy process: (3) Formulation</vt:lpstr>
      <vt:lpstr>DM strategy process: (3) Formulation</vt:lpstr>
      <vt:lpstr>DM strategy process: (3) Formulation (cont)</vt:lpstr>
      <vt:lpstr>DM strategy process: (3) Formulation (cont)</vt:lpstr>
      <vt:lpstr>DM strategy process: (3) Formulation (cont)</vt:lpstr>
      <vt:lpstr>DM strategy process: (3) Formulation (cont)</vt:lpstr>
      <vt:lpstr>DM strategy process: (3) Formulation (cont)</vt:lpstr>
      <vt:lpstr>DM strategy process: (3) Formulation (cont)</vt:lpstr>
      <vt:lpstr>Factors influencing strategy implementation</vt:lpstr>
      <vt:lpstr>Factors influencing strategy implementation</vt:lpstr>
      <vt:lpstr>Factors influencing strategy implementation</vt:lpstr>
      <vt:lpstr>Factors influencing strategy implementation</vt:lpstr>
      <vt:lpstr>Summary</vt:lpstr>
      <vt:lpstr>Groupwork</vt:lpstr>
      <vt:lpstr>Présentation PowerPoint</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Marketing Powerpoint Slides</dc:title>
  <dc:subject>Digital Marketing</dc:subject>
  <dc:creator>Kirsty Farrelly</dc:creator>
  <cp:keywords>Digital Marketing</cp:keywords>
  <cp:lastModifiedBy>Nguyen Hoang Linh</cp:lastModifiedBy>
  <cp:revision>213</cp:revision>
  <dcterms:created xsi:type="dcterms:W3CDTF">2019-02-27T10:38:23Z</dcterms:created>
  <dcterms:modified xsi:type="dcterms:W3CDTF">2024-12-24T09:01:42Z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0x0101007540929A909BFB49842988E9DBC44210</vt:lpwstr>
  </property>
</Properties>
</file>

<file path=docProps/thumbnail.jpeg>
</file>